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16"/>
    <p:sldId id="257" r:id="rId17"/>
    <p:sldId id="258" r:id="rId18"/>
    <p:sldId id="259" r:id="rId19"/>
    <p:sldId id="260" r:id="rId20"/>
    <p:sldId id="261" r:id="rId21"/>
    <p:sldId id="262" r:id="rId22"/>
    <p:sldId id="263" r:id="rId23"/>
    <p:sldId id="264" r:id="rId24"/>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DM Sans" charset="1" panose="00000000000000000000"/>
      <p:regular r:id="rId10"/>
    </p:embeddedFont>
    <p:embeddedFont>
      <p:font typeface="DM Sans Bold" charset="1" panose="00000000000000000000"/>
      <p:regular r:id="rId11"/>
    </p:embeddedFont>
    <p:embeddedFont>
      <p:font typeface="DM Sans Italics" charset="1" panose="00000000000000000000"/>
      <p:regular r:id="rId12"/>
    </p:embeddedFont>
    <p:embeddedFont>
      <p:font typeface="DM Sans Bold Italics" charset="1" panose="00000000000000000000"/>
      <p:regular r:id="rId13"/>
    </p:embeddedFont>
    <p:embeddedFont>
      <p:font typeface="Now Bold" charset="1" panose="00000800000000000000"/>
      <p:regular r:id="rId14"/>
    </p:embeddedFont>
    <p:embeddedFont>
      <p:font typeface="Now Bold Bold" charset="1" panose="00000A00000000000000"/>
      <p:regular r:id="rId1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slides/slide1.xml" Type="http://schemas.openxmlformats.org/officeDocument/2006/relationships/slide"/><Relationship Id="rId17" Target="slides/slide2.xml" Type="http://schemas.openxmlformats.org/officeDocument/2006/relationships/slide"/><Relationship Id="rId18" Target="slides/slide3.xml" Type="http://schemas.openxmlformats.org/officeDocument/2006/relationships/slide"/><Relationship Id="rId19" Target="slides/slide4.xml" Type="http://schemas.openxmlformats.org/officeDocument/2006/relationships/slide"/><Relationship Id="rId2" Target="presProps.xml" Type="http://schemas.openxmlformats.org/officeDocument/2006/relationships/presProps"/><Relationship Id="rId20" Target="slides/slide5.xml" Type="http://schemas.openxmlformats.org/officeDocument/2006/relationships/slide"/><Relationship Id="rId21" Target="slides/slide6.xml" Type="http://schemas.openxmlformats.org/officeDocument/2006/relationships/slide"/><Relationship Id="rId22" Target="slides/slide7.xml" Type="http://schemas.openxmlformats.org/officeDocument/2006/relationships/slide"/><Relationship Id="rId23" Target="slides/slide8.xml" Type="http://schemas.openxmlformats.org/officeDocument/2006/relationships/slide"/><Relationship Id="rId24" Target="slides/slide9.xml" Type="http://schemas.openxmlformats.org/officeDocument/2006/relationships/slide"/><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pn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7.jpe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6.svg" Type="http://schemas.openxmlformats.org/officeDocument/2006/relationships/image"/><Relationship Id="rId2" Target="../media/image1.jpeg" Type="http://schemas.openxmlformats.org/officeDocument/2006/relationships/image"/><Relationship Id="rId3" Target="../media/image8.jpeg" Type="http://schemas.openxmlformats.org/officeDocument/2006/relationships/image"/><Relationship Id="rId4" Target="../media/image9.jpeg" Type="http://schemas.openxmlformats.org/officeDocument/2006/relationships/image"/><Relationship Id="rId5" Target="../media/image10.jpeg" Type="http://schemas.openxmlformats.org/officeDocument/2006/relationships/image"/><Relationship Id="rId6" Target="../media/image11.png" Type="http://schemas.openxmlformats.org/officeDocument/2006/relationships/image"/><Relationship Id="rId7" Target="../media/image12.svg" Type="http://schemas.openxmlformats.org/officeDocument/2006/relationships/image"/><Relationship Id="rId8" Target="../media/image13.png" Type="http://schemas.openxmlformats.org/officeDocument/2006/relationships/image"/><Relationship Id="rId9" Target="../media/image5.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4.png" Type="http://schemas.openxmlformats.org/officeDocument/2006/relationships/image"/><Relationship Id="rId4" Target="../media/image15.jpeg" Type="http://schemas.openxmlformats.org/officeDocument/2006/relationships/image"/><Relationship Id="rId5" Target="../media/image5.png" Type="http://schemas.openxmlformats.org/officeDocument/2006/relationships/image"/><Relationship Id="rId6" Target="../media/image6.sv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6.jpe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7.jpeg" Type="http://schemas.openxmlformats.org/officeDocument/2006/relationships/image"/><Relationship Id="rId4" Target="../media/image18.jpeg" Type="http://schemas.openxmlformats.org/officeDocument/2006/relationships/image"/><Relationship Id="rId5" Target="../media/image19.jpeg" Type="http://schemas.openxmlformats.org/officeDocument/2006/relationships/image"/><Relationship Id="rId6" Target="../media/image20.jpe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8.svg" Type="http://schemas.openxmlformats.org/officeDocument/2006/relationships/image"/><Relationship Id="rId11" Target="../media/image29.png" Type="http://schemas.openxmlformats.org/officeDocument/2006/relationships/image"/><Relationship Id="rId12" Target="../media/image30.svg" Type="http://schemas.openxmlformats.org/officeDocument/2006/relationships/image"/><Relationship Id="rId13" Target="../media/image31.png" Type="http://schemas.openxmlformats.org/officeDocument/2006/relationships/image"/><Relationship Id="rId14" Target="../media/image32.svg" Type="http://schemas.openxmlformats.org/officeDocument/2006/relationships/image"/><Relationship Id="rId2" Target="../media/image1.jpeg" Type="http://schemas.openxmlformats.org/officeDocument/2006/relationships/image"/><Relationship Id="rId3" Target="../media/image21.png" Type="http://schemas.openxmlformats.org/officeDocument/2006/relationships/image"/><Relationship Id="rId4" Target="../media/image22.svg" Type="http://schemas.openxmlformats.org/officeDocument/2006/relationships/image"/><Relationship Id="rId5" Target="../media/image23.png" Type="http://schemas.openxmlformats.org/officeDocument/2006/relationships/image"/><Relationship Id="rId6" Target="../media/image24.svg" Type="http://schemas.openxmlformats.org/officeDocument/2006/relationships/image"/><Relationship Id="rId7" Target="../media/image25.png" Type="http://schemas.openxmlformats.org/officeDocument/2006/relationships/image"/><Relationship Id="rId8" Target="../media/image26.svg" Type="http://schemas.openxmlformats.org/officeDocument/2006/relationships/image"/><Relationship Id="rId9" Target="../media/image27.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9.png" Type="http://schemas.openxmlformats.org/officeDocument/2006/relationships/image"/><Relationship Id="rId4" Target="../media/image30.svg" Type="http://schemas.openxmlformats.org/officeDocument/2006/relationships/image"/><Relationship Id="rId5" Target="../media/image31.png" Type="http://schemas.openxmlformats.org/officeDocument/2006/relationships/image"/><Relationship Id="rId6" Target="../media/image32.svg" Type="http://schemas.openxmlformats.org/officeDocument/2006/relationships/image"/><Relationship Id="rId7" Target="../media/image33.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pn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21875" r="0" b="21875"/>
          <a:stretch>
            <a:fillRect/>
          </a:stretch>
        </p:blipFill>
        <p:spPr>
          <a:xfrm flipH="false" flipV="true">
            <a:off x="0" y="0"/>
            <a:ext cx="18288000" cy="10287000"/>
          </a:xfrm>
          <a:prstGeom prst="rect">
            <a:avLst/>
          </a:prstGeom>
        </p:spPr>
      </p:pic>
      <p:sp>
        <p:nvSpPr>
          <p:cNvPr name="Freeform 3" id="3"/>
          <p:cNvSpPr/>
          <p:nvPr/>
        </p:nvSpPr>
        <p:spPr>
          <a:xfrm flipH="false" flipV="false" rot="0">
            <a:off x="9829266" y="1895844"/>
            <a:ext cx="2410709" cy="2425113"/>
          </a:xfrm>
          <a:custGeom>
            <a:avLst/>
            <a:gdLst/>
            <a:ahLst/>
            <a:cxnLst/>
            <a:rect r="r" b="b" t="t" l="l"/>
            <a:pathLst>
              <a:path h="2425113" w="2410709">
                <a:moveTo>
                  <a:pt x="0" y="0"/>
                </a:moveTo>
                <a:lnTo>
                  <a:pt x="2410709" y="0"/>
                </a:lnTo>
                <a:lnTo>
                  <a:pt x="2410709" y="2425113"/>
                </a:lnTo>
                <a:lnTo>
                  <a:pt x="0" y="2425113"/>
                </a:lnTo>
                <a:lnTo>
                  <a:pt x="0" y="0"/>
                </a:lnTo>
                <a:close/>
              </a:path>
            </a:pathLst>
          </a:custGeom>
          <a:blipFill>
            <a:blip r:embed="rId3"/>
            <a:stretch>
              <a:fillRect l="0" t="0" r="0" b="0"/>
            </a:stretch>
          </a:blipFill>
        </p:spPr>
      </p:sp>
      <p:sp>
        <p:nvSpPr>
          <p:cNvPr name="Freeform 4" id="4"/>
          <p:cNvSpPr/>
          <p:nvPr/>
        </p:nvSpPr>
        <p:spPr>
          <a:xfrm flipH="false" flipV="false" rot="0">
            <a:off x="5502321" y="1782893"/>
            <a:ext cx="2538063" cy="2538063"/>
          </a:xfrm>
          <a:custGeom>
            <a:avLst/>
            <a:gdLst/>
            <a:ahLst/>
            <a:cxnLst/>
            <a:rect r="r" b="b" t="t" l="l"/>
            <a:pathLst>
              <a:path h="2538063" w="2538063">
                <a:moveTo>
                  <a:pt x="0" y="0"/>
                </a:moveTo>
                <a:lnTo>
                  <a:pt x="2538064" y="0"/>
                </a:lnTo>
                <a:lnTo>
                  <a:pt x="2538064" y="2538064"/>
                </a:lnTo>
                <a:lnTo>
                  <a:pt x="0" y="2538064"/>
                </a:lnTo>
                <a:lnTo>
                  <a:pt x="0" y="0"/>
                </a:lnTo>
                <a:close/>
              </a:path>
            </a:pathLst>
          </a:custGeom>
          <a:blipFill>
            <a:blip r:embed="rId4"/>
            <a:stretch>
              <a:fillRect l="0" t="0" r="0" b="0"/>
            </a:stretch>
          </a:blipFill>
        </p:spPr>
      </p:sp>
      <p:sp>
        <p:nvSpPr>
          <p:cNvPr name="TextBox 5" id="5"/>
          <p:cNvSpPr txBox="true"/>
          <p:nvPr/>
        </p:nvSpPr>
        <p:spPr>
          <a:xfrm rot="0">
            <a:off x="5308911" y="795952"/>
            <a:ext cx="7849553" cy="780875"/>
          </a:xfrm>
          <a:prstGeom prst="rect">
            <a:avLst/>
          </a:prstGeom>
        </p:spPr>
        <p:txBody>
          <a:bodyPr anchor="t" rtlCol="false" tIns="0" lIns="0" bIns="0" rIns="0">
            <a:spAutoFit/>
          </a:bodyPr>
          <a:lstStyle/>
          <a:p>
            <a:pPr algn="ctr">
              <a:lnSpc>
                <a:spcPts val="3131"/>
              </a:lnSpc>
              <a:spcBef>
                <a:spcPct val="0"/>
              </a:spcBef>
            </a:pPr>
            <a:r>
              <a:rPr lang="en-US" sz="2545">
                <a:solidFill>
                  <a:srgbClr val="FFFFFF"/>
                </a:solidFill>
                <a:latin typeface="DM Sans Italics"/>
              </a:rPr>
              <a:t>Democratic and Popular Republic of Algeria</a:t>
            </a:r>
          </a:p>
          <a:p>
            <a:pPr algn="ctr">
              <a:lnSpc>
                <a:spcPts val="3131"/>
              </a:lnSpc>
              <a:spcBef>
                <a:spcPct val="0"/>
              </a:spcBef>
            </a:pPr>
            <a:r>
              <a:rPr lang="en-US" sz="2545">
                <a:solidFill>
                  <a:srgbClr val="FFFFFF"/>
                </a:solidFill>
                <a:latin typeface="DM Sans Italics"/>
              </a:rPr>
              <a:t>Ministry of Higher Education and Scientific Research</a:t>
            </a:r>
          </a:p>
        </p:txBody>
      </p:sp>
      <p:sp>
        <p:nvSpPr>
          <p:cNvPr name="TextBox 6" id="6"/>
          <p:cNvSpPr txBox="true"/>
          <p:nvPr/>
        </p:nvSpPr>
        <p:spPr>
          <a:xfrm rot="0">
            <a:off x="5502321" y="4630448"/>
            <a:ext cx="7155656" cy="390350"/>
          </a:xfrm>
          <a:prstGeom prst="rect">
            <a:avLst/>
          </a:prstGeom>
        </p:spPr>
        <p:txBody>
          <a:bodyPr anchor="t" rtlCol="false" tIns="0" lIns="0" bIns="0" rIns="0">
            <a:spAutoFit/>
          </a:bodyPr>
          <a:lstStyle/>
          <a:p>
            <a:pPr algn="ctr">
              <a:lnSpc>
                <a:spcPts val="3131"/>
              </a:lnSpc>
              <a:spcBef>
                <a:spcPct val="0"/>
              </a:spcBef>
            </a:pPr>
            <a:r>
              <a:rPr lang="en-US" sz="2545">
                <a:solidFill>
                  <a:srgbClr val="FFFFFF"/>
                </a:solidFill>
                <a:latin typeface="DM Sans Italics"/>
              </a:rPr>
              <a:t>University of Abdelhamid Mehri – Constantine 2</a:t>
            </a:r>
          </a:p>
        </p:txBody>
      </p:sp>
      <p:sp>
        <p:nvSpPr>
          <p:cNvPr name="TextBox 7" id="7"/>
          <p:cNvSpPr txBox="true"/>
          <p:nvPr/>
        </p:nvSpPr>
        <p:spPr>
          <a:xfrm rot="0">
            <a:off x="3750257" y="5296427"/>
            <a:ext cx="10659785" cy="780875"/>
          </a:xfrm>
          <a:prstGeom prst="rect">
            <a:avLst/>
          </a:prstGeom>
        </p:spPr>
        <p:txBody>
          <a:bodyPr anchor="t" rtlCol="false" tIns="0" lIns="0" bIns="0" rIns="0">
            <a:spAutoFit/>
          </a:bodyPr>
          <a:lstStyle/>
          <a:p>
            <a:pPr algn="ctr">
              <a:lnSpc>
                <a:spcPts val="3131"/>
              </a:lnSpc>
              <a:spcBef>
                <a:spcPct val="0"/>
              </a:spcBef>
            </a:pPr>
            <a:r>
              <a:rPr lang="en-US" sz="2545">
                <a:solidFill>
                  <a:srgbClr val="FFFFFF"/>
                </a:solidFill>
                <a:latin typeface="DM Sans Italics"/>
              </a:rPr>
              <a:t>Faculty of New Technologies of Information and Communication (NTIC)</a:t>
            </a:r>
          </a:p>
          <a:p>
            <a:pPr algn="ctr">
              <a:lnSpc>
                <a:spcPts val="3131"/>
              </a:lnSpc>
              <a:spcBef>
                <a:spcPct val="0"/>
              </a:spcBef>
            </a:pPr>
            <a:r>
              <a:rPr lang="en-US" sz="2545">
                <a:solidFill>
                  <a:srgbClr val="FFFFFF"/>
                </a:solidFill>
                <a:latin typeface="DM Sans Italics"/>
              </a:rPr>
              <a:t>Department of Software Technologies and Information System</a:t>
            </a:r>
          </a:p>
        </p:txBody>
      </p:sp>
      <p:sp>
        <p:nvSpPr>
          <p:cNvPr name="TextBox 8" id="8"/>
          <p:cNvSpPr txBox="true"/>
          <p:nvPr/>
        </p:nvSpPr>
        <p:spPr>
          <a:xfrm rot="0">
            <a:off x="5308845" y="6903038"/>
            <a:ext cx="7542609" cy="976099"/>
          </a:xfrm>
          <a:prstGeom prst="rect">
            <a:avLst/>
          </a:prstGeom>
        </p:spPr>
        <p:txBody>
          <a:bodyPr anchor="t" rtlCol="false" tIns="0" lIns="0" bIns="0" rIns="0">
            <a:spAutoFit/>
          </a:bodyPr>
          <a:lstStyle/>
          <a:p>
            <a:pPr algn="ctr">
              <a:lnSpc>
                <a:spcPts val="7756"/>
              </a:lnSpc>
              <a:spcBef>
                <a:spcPct val="0"/>
              </a:spcBef>
            </a:pPr>
            <a:r>
              <a:rPr lang="en-US" sz="6306">
                <a:solidFill>
                  <a:srgbClr val="048AFF"/>
                </a:solidFill>
                <a:latin typeface="DM Sans Italics"/>
              </a:rPr>
              <a:t>BACHELOR’S THESIS</a:t>
            </a:r>
          </a:p>
        </p:txBody>
      </p:sp>
      <p:sp>
        <p:nvSpPr>
          <p:cNvPr name="TextBox 9" id="9"/>
          <p:cNvSpPr txBox="true"/>
          <p:nvPr/>
        </p:nvSpPr>
        <p:spPr>
          <a:xfrm rot="0">
            <a:off x="3929632" y="8700648"/>
            <a:ext cx="10608112" cy="780875"/>
          </a:xfrm>
          <a:prstGeom prst="rect">
            <a:avLst/>
          </a:prstGeom>
        </p:spPr>
        <p:txBody>
          <a:bodyPr anchor="t" rtlCol="false" tIns="0" lIns="0" bIns="0" rIns="0">
            <a:spAutoFit/>
          </a:bodyPr>
          <a:lstStyle/>
          <a:p>
            <a:pPr algn="ctr">
              <a:lnSpc>
                <a:spcPts val="3131"/>
              </a:lnSpc>
              <a:spcBef>
                <a:spcPct val="0"/>
              </a:spcBef>
            </a:pPr>
            <a:r>
              <a:rPr lang="en-US" sz="2545">
                <a:solidFill>
                  <a:srgbClr val="FFFFFF"/>
                </a:solidFill>
                <a:latin typeface="DM Sans Italics"/>
              </a:rPr>
              <a:t>Final Project for Obtaining of a Bachelor’s Degree in Computer Science</a:t>
            </a:r>
          </a:p>
          <a:p>
            <a:pPr algn="ctr">
              <a:lnSpc>
                <a:spcPts val="3131"/>
              </a:lnSpc>
              <a:spcBef>
                <a:spcPct val="0"/>
              </a:spcBef>
            </a:pPr>
            <a:r>
              <a:rPr lang="en-US" sz="2545">
                <a:solidFill>
                  <a:srgbClr val="FFFFFF"/>
                </a:solidFill>
                <a:latin typeface="DM Sans Italics"/>
              </a:rPr>
              <a:t>Option: Software Engineering</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21875" r="0" b="21875"/>
          <a:stretch>
            <a:fillRect/>
          </a:stretch>
        </p:blipFill>
        <p:spPr>
          <a:xfrm flipH="true" flipV="true">
            <a:off x="0" y="0"/>
            <a:ext cx="18288000" cy="10287000"/>
          </a:xfrm>
          <a:prstGeom prst="rect">
            <a:avLst/>
          </a:prstGeom>
        </p:spPr>
      </p:pic>
      <p:sp>
        <p:nvSpPr>
          <p:cNvPr name="Freeform 3" id="3"/>
          <p:cNvSpPr/>
          <p:nvPr/>
        </p:nvSpPr>
        <p:spPr>
          <a:xfrm flipH="false" flipV="false" rot="1748409">
            <a:off x="-1871927" y="9017899"/>
            <a:ext cx="6755091" cy="6130246"/>
          </a:xfrm>
          <a:custGeom>
            <a:avLst/>
            <a:gdLst/>
            <a:ahLst/>
            <a:cxnLst/>
            <a:rect r="r" b="b" t="t" l="l"/>
            <a:pathLst>
              <a:path h="6130246" w="6755091">
                <a:moveTo>
                  <a:pt x="0" y="0"/>
                </a:moveTo>
                <a:lnTo>
                  <a:pt x="6755092" y="0"/>
                </a:lnTo>
                <a:lnTo>
                  <a:pt x="6755092" y="6130245"/>
                </a:lnTo>
                <a:lnTo>
                  <a:pt x="0" y="6130245"/>
                </a:lnTo>
                <a:lnTo>
                  <a:pt x="0" y="0"/>
                </a:lnTo>
                <a:close/>
              </a:path>
            </a:pathLst>
          </a:custGeom>
          <a:blipFill>
            <a:blip r:embed="rId3"/>
            <a:stretch>
              <a:fillRect l="0" t="0" r="0" b="0"/>
            </a:stretch>
          </a:blipFill>
        </p:spPr>
      </p:sp>
      <p:sp>
        <p:nvSpPr>
          <p:cNvPr name="Freeform 4" id="4"/>
          <p:cNvSpPr/>
          <p:nvPr/>
        </p:nvSpPr>
        <p:spPr>
          <a:xfrm flipH="false" flipV="false" rot="2223819">
            <a:off x="11284711" y="-5715833"/>
            <a:ext cx="12596877" cy="11431666"/>
          </a:xfrm>
          <a:custGeom>
            <a:avLst/>
            <a:gdLst/>
            <a:ahLst/>
            <a:cxnLst/>
            <a:rect r="r" b="b" t="t" l="l"/>
            <a:pathLst>
              <a:path h="11431666" w="12596877">
                <a:moveTo>
                  <a:pt x="0" y="0"/>
                </a:moveTo>
                <a:lnTo>
                  <a:pt x="12596878" y="0"/>
                </a:lnTo>
                <a:lnTo>
                  <a:pt x="12596878" y="11431666"/>
                </a:lnTo>
                <a:lnTo>
                  <a:pt x="0" y="11431666"/>
                </a:lnTo>
                <a:lnTo>
                  <a:pt x="0" y="0"/>
                </a:lnTo>
                <a:close/>
              </a:path>
            </a:pathLst>
          </a:custGeom>
          <a:blipFill>
            <a:blip r:embed="rId3"/>
            <a:stretch>
              <a:fillRect l="0" t="0" r="0" b="0"/>
            </a:stretch>
          </a:blipFill>
        </p:spPr>
      </p:sp>
      <p:sp>
        <p:nvSpPr>
          <p:cNvPr name="Freeform 5" id="5"/>
          <p:cNvSpPr/>
          <p:nvPr/>
        </p:nvSpPr>
        <p:spPr>
          <a:xfrm flipH="false" flipV="false" rot="-8194833">
            <a:off x="13996775" y="7776967"/>
            <a:ext cx="5020066" cy="5020066"/>
          </a:xfrm>
          <a:custGeom>
            <a:avLst/>
            <a:gdLst/>
            <a:ahLst/>
            <a:cxnLst/>
            <a:rect r="r" b="b" t="t" l="l"/>
            <a:pathLst>
              <a:path h="5020066" w="5020066">
                <a:moveTo>
                  <a:pt x="0" y="0"/>
                </a:moveTo>
                <a:lnTo>
                  <a:pt x="5020066" y="0"/>
                </a:lnTo>
                <a:lnTo>
                  <a:pt x="5020066" y="5020066"/>
                </a:lnTo>
                <a:lnTo>
                  <a:pt x="0" y="5020066"/>
                </a:lnTo>
                <a:lnTo>
                  <a:pt x="0" y="0"/>
                </a:lnTo>
                <a:close/>
              </a:path>
            </a:pathLst>
          </a:custGeom>
          <a:blipFill>
            <a:blip r:embed="rId4">
              <a:alphaModFix amt="67000"/>
              <a:extLst>
                <a:ext uri="{96DAC541-7B7A-43D3-8B79-37D633B846F1}">
                  <asvg:svgBlip xmlns:asvg="http://schemas.microsoft.com/office/drawing/2016/SVG/main" r:embed="rId5"/>
                </a:ext>
              </a:extLst>
            </a:blip>
            <a:stretch>
              <a:fillRect l="0" t="0" r="0" b="0"/>
            </a:stretch>
          </a:blipFill>
        </p:spPr>
      </p:sp>
      <p:grpSp>
        <p:nvGrpSpPr>
          <p:cNvPr name="Group 6" id="6"/>
          <p:cNvGrpSpPr>
            <a:grpSpLocks noChangeAspect="true"/>
          </p:cNvGrpSpPr>
          <p:nvPr/>
        </p:nvGrpSpPr>
        <p:grpSpPr>
          <a:xfrm rot="0">
            <a:off x="9112264" y="2883201"/>
            <a:ext cx="5904738" cy="5904738"/>
            <a:chOff x="0" y="0"/>
            <a:chExt cx="14840029" cy="14840029"/>
          </a:xfrm>
        </p:grpSpPr>
        <p:sp>
          <p:nvSpPr>
            <p:cNvPr name="Freeform 7" id="7"/>
            <p:cNvSpPr/>
            <p:nvPr/>
          </p:nvSpPr>
          <p:spPr>
            <a:xfrm flipH="false" flipV="false" rot="0">
              <a:off x="-366471" y="-11891"/>
              <a:ext cx="15572971" cy="14863810"/>
            </a:xfrm>
            <a:custGeom>
              <a:avLst/>
              <a:gdLst/>
              <a:ahLst/>
              <a:cxnLst/>
              <a:rect r="r" b="b" t="t" l="l"/>
              <a:pathLst>
                <a:path h="14863810" w="15572971">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gradFill rotWithShape="true">
              <a:gsLst>
                <a:gs pos="0">
                  <a:srgbClr val="048AFF">
                    <a:alpha val="100000"/>
                  </a:srgbClr>
                </a:gs>
                <a:gs pos="100000">
                  <a:srgbClr val="B100E8">
                    <a:alpha val="100000"/>
                  </a:srgbClr>
                </a:gs>
              </a:gsLst>
              <a:lin ang="2100000"/>
            </a:gradFill>
          </p:spPr>
        </p:sp>
        <p:sp>
          <p:nvSpPr>
            <p:cNvPr name="Freeform 8" id="8"/>
            <p:cNvSpPr/>
            <p:nvPr/>
          </p:nvSpPr>
          <p:spPr>
            <a:xfrm flipH="false" flipV="false" rot="0">
              <a:off x="-156193" y="188812"/>
              <a:ext cx="15152415" cy="14462405"/>
            </a:xfrm>
            <a:custGeom>
              <a:avLst/>
              <a:gdLst/>
              <a:ahLst/>
              <a:cxnLst/>
              <a:rect r="r" b="b" t="t" l="l"/>
              <a:pathLst>
                <a:path h="14462405" w="1515241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2B1511"/>
            </a:solidFill>
          </p:spPr>
        </p:sp>
        <p:sp>
          <p:nvSpPr>
            <p:cNvPr name="Freeform 9" id="9"/>
            <p:cNvSpPr/>
            <p:nvPr/>
          </p:nvSpPr>
          <p:spPr>
            <a:xfrm flipH="false" flipV="false" rot="0">
              <a:off x="223301" y="551024"/>
              <a:ext cx="14393427" cy="13737979"/>
            </a:xfrm>
            <a:custGeom>
              <a:avLst/>
              <a:gdLst/>
              <a:ahLst/>
              <a:cxnLst/>
              <a:rect r="r" b="b" t="t" l="l"/>
              <a:pathLst>
                <a:path h="13737979" w="14393427">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6"/>
              <a:stretch>
                <a:fillRect l="-38492" t="0" r="-38492" b="0"/>
              </a:stretch>
            </a:blipFill>
          </p:spPr>
        </p:sp>
      </p:grpSp>
      <p:sp>
        <p:nvSpPr>
          <p:cNvPr name="TextBox 10" id="10"/>
          <p:cNvSpPr txBox="true"/>
          <p:nvPr/>
        </p:nvSpPr>
        <p:spPr>
          <a:xfrm rot="0">
            <a:off x="338482" y="2778426"/>
            <a:ext cx="4801626" cy="1041132"/>
          </a:xfrm>
          <a:prstGeom prst="rect">
            <a:avLst/>
          </a:prstGeom>
        </p:spPr>
        <p:txBody>
          <a:bodyPr anchor="t" rtlCol="false" tIns="0" lIns="0" bIns="0" rIns="0">
            <a:spAutoFit/>
          </a:bodyPr>
          <a:lstStyle/>
          <a:p>
            <a:pPr>
              <a:lnSpc>
                <a:spcPts val="8425"/>
              </a:lnSpc>
            </a:pPr>
            <a:r>
              <a:rPr lang="en-US" sz="6150">
                <a:solidFill>
                  <a:srgbClr val="B100E8"/>
                </a:solidFill>
                <a:latin typeface="Now Bold"/>
              </a:rPr>
              <a:t>AACADEMY</a:t>
            </a:r>
          </a:p>
        </p:txBody>
      </p:sp>
      <p:sp>
        <p:nvSpPr>
          <p:cNvPr name="TextBox 11" id="11"/>
          <p:cNvSpPr txBox="true"/>
          <p:nvPr/>
        </p:nvSpPr>
        <p:spPr>
          <a:xfrm rot="0">
            <a:off x="338482" y="971550"/>
            <a:ext cx="11219491" cy="1629473"/>
          </a:xfrm>
          <a:prstGeom prst="rect">
            <a:avLst/>
          </a:prstGeom>
        </p:spPr>
        <p:txBody>
          <a:bodyPr anchor="t" rtlCol="false" tIns="0" lIns="0" bIns="0" rIns="0">
            <a:spAutoFit/>
          </a:bodyPr>
          <a:lstStyle/>
          <a:p>
            <a:pPr>
              <a:lnSpc>
                <a:spcPts val="4360"/>
              </a:lnSpc>
            </a:pPr>
            <a:r>
              <a:rPr lang="en-US" sz="3136">
                <a:solidFill>
                  <a:srgbClr val="048AFF"/>
                </a:solidFill>
                <a:latin typeface="Now Bold"/>
              </a:rPr>
              <a:t>TOWARD BUILDING A SECURE COMPETITIVE LEARNING</a:t>
            </a:r>
          </a:p>
          <a:p>
            <a:pPr>
              <a:lnSpc>
                <a:spcPts val="4360"/>
              </a:lnSpc>
            </a:pPr>
            <a:r>
              <a:rPr lang="en-US" sz="3136">
                <a:solidFill>
                  <a:srgbClr val="048AFF"/>
                </a:solidFill>
                <a:latin typeface="Now Bold"/>
              </a:rPr>
              <a:t>PLATFORM FOR COMPUTER SCIENCE TECHNICAL CHALLENGES</a:t>
            </a:r>
          </a:p>
        </p:txBody>
      </p:sp>
      <p:sp>
        <p:nvSpPr>
          <p:cNvPr name="TextBox 12" id="12"/>
          <p:cNvSpPr txBox="true"/>
          <p:nvPr/>
        </p:nvSpPr>
        <p:spPr>
          <a:xfrm rot="0">
            <a:off x="338482" y="4373093"/>
            <a:ext cx="9086491" cy="2151820"/>
          </a:xfrm>
          <a:prstGeom prst="rect">
            <a:avLst/>
          </a:prstGeom>
        </p:spPr>
        <p:txBody>
          <a:bodyPr anchor="t" rtlCol="false" tIns="0" lIns="0" bIns="0" rIns="0">
            <a:spAutoFit/>
          </a:bodyPr>
          <a:lstStyle/>
          <a:p>
            <a:pPr>
              <a:lnSpc>
                <a:spcPts val="4730"/>
              </a:lnSpc>
            </a:pPr>
            <a:r>
              <a:rPr lang="en-US" sz="3845">
                <a:solidFill>
                  <a:srgbClr val="048AFF"/>
                </a:solidFill>
                <a:latin typeface="DM Sans Bold Italics"/>
              </a:rPr>
              <a:t>Presented by: </a:t>
            </a:r>
          </a:p>
          <a:p>
            <a:pPr>
              <a:lnSpc>
                <a:spcPts val="4159"/>
              </a:lnSpc>
            </a:pPr>
            <a:r>
              <a:rPr lang="en-US" sz="3381">
                <a:solidFill>
                  <a:srgbClr val="FFFAEB"/>
                </a:solidFill>
                <a:latin typeface="DM Sans Italics"/>
              </a:rPr>
              <a:t>Touati Mohamed Amine</a:t>
            </a:r>
          </a:p>
          <a:p>
            <a:pPr>
              <a:lnSpc>
                <a:spcPts val="4159"/>
              </a:lnSpc>
            </a:pPr>
            <a:r>
              <a:rPr lang="en-US" sz="3381">
                <a:solidFill>
                  <a:srgbClr val="FFFAEB"/>
                </a:solidFill>
                <a:latin typeface="DM Sans Italics"/>
              </a:rPr>
              <a:t>Ababsa Aymen</a:t>
            </a:r>
          </a:p>
          <a:p>
            <a:pPr algn="l" marL="0" indent="0" lvl="0">
              <a:lnSpc>
                <a:spcPts val="4159"/>
              </a:lnSpc>
              <a:spcBef>
                <a:spcPct val="0"/>
              </a:spcBef>
            </a:pPr>
            <a:r>
              <a:rPr lang="en-US" sz="3381">
                <a:solidFill>
                  <a:srgbClr val="FFFAEB"/>
                </a:solidFill>
                <a:latin typeface="DM Sans Italics"/>
              </a:rPr>
              <a:t>Gueblie Ayoub Abdessami </a:t>
            </a:r>
          </a:p>
        </p:txBody>
      </p:sp>
      <p:sp>
        <p:nvSpPr>
          <p:cNvPr name="TextBox 13" id="13"/>
          <p:cNvSpPr txBox="true"/>
          <p:nvPr/>
        </p:nvSpPr>
        <p:spPr>
          <a:xfrm rot="0">
            <a:off x="338482" y="7016337"/>
            <a:ext cx="9086491" cy="1112487"/>
          </a:xfrm>
          <a:prstGeom prst="rect">
            <a:avLst/>
          </a:prstGeom>
        </p:spPr>
        <p:txBody>
          <a:bodyPr anchor="t" rtlCol="false" tIns="0" lIns="0" bIns="0" rIns="0">
            <a:spAutoFit/>
          </a:bodyPr>
          <a:lstStyle/>
          <a:p>
            <a:pPr>
              <a:lnSpc>
                <a:spcPts val="4730"/>
              </a:lnSpc>
            </a:pPr>
            <a:r>
              <a:rPr lang="en-US" sz="3845">
                <a:solidFill>
                  <a:srgbClr val="048AFF"/>
                </a:solidFill>
                <a:latin typeface="DM Sans Bold Italics"/>
              </a:rPr>
              <a:t>Supervised by: </a:t>
            </a:r>
          </a:p>
          <a:p>
            <a:pPr algn="l" marL="0" indent="0" lvl="0">
              <a:lnSpc>
                <a:spcPts val="4159"/>
              </a:lnSpc>
              <a:spcBef>
                <a:spcPct val="0"/>
              </a:spcBef>
            </a:pPr>
            <a:r>
              <a:rPr lang="en-US" sz="3381">
                <a:solidFill>
                  <a:srgbClr val="FFFFFF"/>
                </a:solidFill>
                <a:latin typeface="DM Sans Bold Italics"/>
              </a:rPr>
              <a:t>Dr.Naila Marir</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21875" r="0" b="21875"/>
          <a:stretch>
            <a:fillRect/>
          </a:stretch>
        </p:blipFill>
        <p:spPr>
          <a:xfrm flipH="false" flipV="true">
            <a:off x="0" y="0"/>
            <a:ext cx="18288000" cy="10287000"/>
          </a:xfrm>
          <a:prstGeom prst="rect">
            <a:avLst/>
          </a:prstGeom>
        </p:spPr>
      </p:pic>
      <p:grpSp>
        <p:nvGrpSpPr>
          <p:cNvPr name="Group 3" id="3"/>
          <p:cNvGrpSpPr>
            <a:grpSpLocks noChangeAspect="true"/>
          </p:cNvGrpSpPr>
          <p:nvPr/>
        </p:nvGrpSpPr>
        <p:grpSpPr>
          <a:xfrm rot="0">
            <a:off x="3056869" y="3483080"/>
            <a:ext cx="3662832" cy="3662832"/>
            <a:chOff x="0" y="0"/>
            <a:chExt cx="14840029" cy="14840029"/>
          </a:xfrm>
        </p:grpSpPr>
        <p:sp>
          <p:nvSpPr>
            <p:cNvPr name="Freeform 4" id="4"/>
            <p:cNvSpPr/>
            <p:nvPr/>
          </p:nvSpPr>
          <p:spPr>
            <a:xfrm flipH="false" flipV="false" rot="0">
              <a:off x="-366471" y="-11891"/>
              <a:ext cx="15572971" cy="14863810"/>
            </a:xfrm>
            <a:custGeom>
              <a:avLst/>
              <a:gdLst/>
              <a:ahLst/>
              <a:cxnLst/>
              <a:rect r="r" b="b" t="t" l="l"/>
              <a:pathLst>
                <a:path h="14863810" w="15572971">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gradFill rotWithShape="true">
              <a:gsLst>
                <a:gs pos="0">
                  <a:srgbClr val="048AFF">
                    <a:alpha val="100000"/>
                  </a:srgbClr>
                </a:gs>
                <a:gs pos="100000">
                  <a:srgbClr val="B100E8">
                    <a:alpha val="100000"/>
                  </a:srgbClr>
                </a:gs>
              </a:gsLst>
              <a:path path="circle">
                <a:fillToRect l="0" r="100000" t="0" b="100000"/>
              </a:path>
              <a:tileRect r="0" l="-100000" b="0" t="-100000"/>
            </a:gradFill>
          </p:spPr>
        </p:sp>
        <p:sp>
          <p:nvSpPr>
            <p:cNvPr name="Freeform 5" id="5"/>
            <p:cNvSpPr/>
            <p:nvPr/>
          </p:nvSpPr>
          <p:spPr>
            <a:xfrm flipH="false" flipV="false" rot="0">
              <a:off x="-156193" y="188812"/>
              <a:ext cx="15152415" cy="14462405"/>
            </a:xfrm>
            <a:custGeom>
              <a:avLst/>
              <a:gdLst/>
              <a:ahLst/>
              <a:cxnLst/>
              <a:rect r="r" b="b" t="t" l="l"/>
              <a:pathLst>
                <a:path h="14462405" w="1515241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000000"/>
            </a:solidFill>
          </p:spPr>
        </p:sp>
        <p:sp>
          <p:nvSpPr>
            <p:cNvPr name="Freeform 6" id="6"/>
            <p:cNvSpPr/>
            <p:nvPr/>
          </p:nvSpPr>
          <p:spPr>
            <a:xfrm flipH="false" flipV="false" rot="0">
              <a:off x="223301" y="551024"/>
              <a:ext cx="14393427" cy="13737979"/>
            </a:xfrm>
            <a:custGeom>
              <a:avLst/>
              <a:gdLst/>
              <a:ahLst/>
              <a:cxnLst/>
              <a:rect r="r" b="b" t="t" l="l"/>
              <a:pathLst>
                <a:path h="13737979" w="14393427">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3"/>
              <a:stretch>
                <a:fillRect l="223" t="-25017" r="223" b="-25017"/>
              </a:stretch>
            </a:blipFill>
          </p:spPr>
        </p:sp>
      </p:grpSp>
      <p:grpSp>
        <p:nvGrpSpPr>
          <p:cNvPr name="Group 7" id="7"/>
          <p:cNvGrpSpPr>
            <a:grpSpLocks noChangeAspect="true"/>
          </p:cNvGrpSpPr>
          <p:nvPr/>
        </p:nvGrpSpPr>
        <p:grpSpPr>
          <a:xfrm rot="0">
            <a:off x="7314917" y="3483080"/>
            <a:ext cx="3662832" cy="3662832"/>
            <a:chOff x="0" y="0"/>
            <a:chExt cx="14840029" cy="14840029"/>
          </a:xfrm>
        </p:grpSpPr>
        <p:sp>
          <p:nvSpPr>
            <p:cNvPr name="Freeform 8" id="8"/>
            <p:cNvSpPr/>
            <p:nvPr/>
          </p:nvSpPr>
          <p:spPr>
            <a:xfrm flipH="false" flipV="false" rot="0">
              <a:off x="-366471" y="-11891"/>
              <a:ext cx="15572971" cy="14863810"/>
            </a:xfrm>
            <a:custGeom>
              <a:avLst/>
              <a:gdLst/>
              <a:ahLst/>
              <a:cxnLst/>
              <a:rect r="r" b="b" t="t" l="l"/>
              <a:pathLst>
                <a:path h="14863810" w="15572971">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gradFill rotWithShape="true">
              <a:gsLst>
                <a:gs pos="0">
                  <a:srgbClr val="048AFF">
                    <a:alpha val="100000"/>
                  </a:srgbClr>
                </a:gs>
                <a:gs pos="100000">
                  <a:srgbClr val="B100E8">
                    <a:alpha val="100000"/>
                  </a:srgbClr>
                </a:gs>
              </a:gsLst>
              <a:path path="circle">
                <a:fillToRect l="0" r="100000" t="0" b="100000"/>
              </a:path>
              <a:tileRect r="0" l="-100000" b="0" t="-100000"/>
            </a:gradFill>
          </p:spPr>
        </p:sp>
        <p:sp>
          <p:nvSpPr>
            <p:cNvPr name="Freeform 9" id="9"/>
            <p:cNvSpPr/>
            <p:nvPr/>
          </p:nvSpPr>
          <p:spPr>
            <a:xfrm flipH="false" flipV="false" rot="0">
              <a:off x="-156193" y="188812"/>
              <a:ext cx="15152415" cy="14462405"/>
            </a:xfrm>
            <a:custGeom>
              <a:avLst/>
              <a:gdLst/>
              <a:ahLst/>
              <a:cxnLst/>
              <a:rect r="r" b="b" t="t" l="l"/>
              <a:pathLst>
                <a:path h="14462405" w="1515241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000000"/>
            </a:solidFill>
          </p:spPr>
        </p:sp>
        <p:sp>
          <p:nvSpPr>
            <p:cNvPr name="Freeform 10" id="10"/>
            <p:cNvSpPr/>
            <p:nvPr/>
          </p:nvSpPr>
          <p:spPr>
            <a:xfrm flipH="false" flipV="false" rot="0">
              <a:off x="223301" y="551024"/>
              <a:ext cx="14393427" cy="13737979"/>
            </a:xfrm>
            <a:custGeom>
              <a:avLst/>
              <a:gdLst/>
              <a:ahLst/>
              <a:cxnLst/>
              <a:rect r="r" b="b" t="t" l="l"/>
              <a:pathLst>
                <a:path h="13737979" w="14393427">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4"/>
              <a:stretch>
                <a:fillRect l="-24665" t="0" r="-24665" b="0"/>
              </a:stretch>
            </a:blipFill>
          </p:spPr>
        </p:sp>
      </p:grpSp>
      <p:grpSp>
        <p:nvGrpSpPr>
          <p:cNvPr name="Group 11" id="11"/>
          <p:cNvGrpSpPr>
            <a:grpSpLocks noChangeAspect="true"/>
          </p:cNvGrpSpPr>
          <p:nvPr/>
        </p:nvGrpSpPr>
        <p:grpSpPr>
          <a:xfrm rot="0">
            <a:off x="11568299" y="3483080"/>
            <a:ext cx="3662832" cy="3662832"/>
            <a:chOff x="0" y="0"/>
            <a:chExt cx="14840029" cy="14840029"/>
          </a:xfrm>
        </p:grpSpPr>
        <p:sp>
          <p:nvSpPr>
            <p:cNvPr name="Freeform 12" id="12"/>
            <p:cNvSpPr/>
            <p:nvPr/>
          </p:nvSpPr>
          <p:spPr>
            <a:xfrm flipH="false" flipV="false" rot="0">
              <a:off x="-366471" y="-11891"/>
              <a:ext cx="15572971" cy="14863810"/>
            </a:xfrm>
            <a:custGeom>
              <a:avLst/>
              <a:gdLst/>
              <a:ahLst/>
              <a:cxnLst/>
              <a:rect r="r" b="b" t="t" l="l"/>
              <a:pathLst>
                <a:path h="14863810" w="15572971">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gradFill rotWithShape="true">
              <a:gsLst>
                <a:gs pos="0">
                  <a:srgbClr val="048AFF">
                    <a:alpha val="100000"/>
                  </a:srgbClr>
                </a:gs>
                <a:gs pos="100000">
                  <a:srgbClr val="B100E8">
                    <a:alpha val="100000"/>
                  </a:srgbClr>
                </a:gs>
              </a:gsLst>
              <a:path path="circle">
                <a:fillToRect l="0" r="100000" t="0" b="100000"/>
              </a:path>
              <a:tileRect r="0" l="-100000" b="0" t="-100000"/>
            </a:gradFill>
          </p:spPr>
        </p:sp>
        <p:sp>
          <p:nvSpPr>
            <p:cNvPr name="Freeform 13" id="13"/>
            <p:cNvSpPr/>
            <p:nvPr/>
          </p:nvSpPr>
          <p:spPr>
            <a:xfrm flipH="false" flipV="false" rot="0">
              <a:off x="-156193" y="188812"/>
              <a:ext cx="15152415" cy="14462405"/>
            </a:xfrm>
            <a:custGeom>
              <a:avLst/>
              <a:gdLst/>
              <a:ahLst/>
              <a:cxnLst/>
              <a:rect r="r" b="b" t="t" l="l"/>
              <a:pathLst>
                <a:path h="14462405" w="1515241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000000"/>
            </a:solidFill>
          </p:spPr>
        </p:sp>
        <p:sp>
          <p:nvSpPr>
            <p:cNvPr name="Freeform 14" id="14"/>
            <p:cNvSpPr/>
            <p:nvPr/>
          </p:nvSpPr>
          <p:spPr>
            <a:xfrm flipH="false" flipV="false" rot="0">
              <a:off x="223301" y="551024"/>
              <a:ext cx="14393427" cy="13737979"/>
            </a:xfrm>
            <a:custGeom>
              <a:avLst/>
              <a:gdLst/>
              <a:ahLst/>
              <a:cxnLst/>
              <a:rect r="r" b="b" t="t" l="l"/>
              <a:pathLst>
                <a:path h="13737979" w="14393427">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5"/>
              <a:stretch>
                <a:fillRect l="-24665" t="0" r="-24665" b="0"/>
              </a:stretch>
            </a:blipFill>
          </p:spPr>
        </p:sp>
      </p:grpSp>
      <p:sp>
        <p:nvSpPr>
          <p:cNvPr name="Freeform 15" id="15"/>
          <p:cNvSpPr/>
          <p:nvPr/>
        </p:nvSpPr>
        <p:spPr>
          <a:xfrm flipH="false" flipV="false" rot="0">
            <a:off x="16203694" y="7867652"/>
            <a:ext cx="1469330" cy="1421243"/>
          </a:xfrm>
          <a:custGeom>
            <a:avLst/>
            <a:gdLst/>
            <a:ahLst/>
            <a:cxnLst/>
            <a:rect r="r" b="b" t="t" l="l"/>
            <a:pathLst>
              <a:path h="1421243" w="1469330">
                <a:moveTo>
                  <a:pt x="0" y="0"/>
                </a:moveTo>
                <a:lnTo>
                  <a:pt x="1469330" y="0"/>
                </a:lnTo>
                <a:lnTo>
                  <a:pt x="1469330" y="1421243"/>
                </a:lnTo>
                <a:lnTo>
                  <a:pt x="0" y="142124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6" id="16"/>
          <p:cNvSpPr/>
          <p:nvPr/>
        </p:nvSpPr>
        <p:spPr>
          <a:xfrm flipH="false" flipV="false" rot="0">
            <a:off x="-2368424" y="7867652"/>
            <a:ext cx="5257108" cy="5250537"/>
          </a:xfrm>
          <a:custGeom>
            <a:avLst/>
            <a:gdLst/>
            <a:ahLst/>
            <a:cxnLst/>
            <a:rect r="r" b="b" t="t" l="l"/>
            <a:pathLst>
              <a:path h="5250537" w="5257108">
                <a:moveTo>
                  <a:pt x="0" y="0"/>
                </a:moveTo>
                <a:lnTo>
                  <a:pt x="5257108" y="0"/>
                </a:lnTo>
                <a:lnTo>
                  <a:pt x="5257108" y="5250536"/>
                </a:lnTo>
                <a:lnTo>
                  <a:pt x="0" y="5250536"/>
                </a:lnTo>
                <a:lnTo>
                  <a:pt x="0" y="0"/>
                </a:lnTo>
                <a:close/>
              </a:path>
            </a:pathLst>
          </a:custGeom>
          <a:blipFill>
            <a:blip r:embed="rId8"/>
            <a:stretch>
              <a:fillRect l="0" t="0" r="0" b="0"/>
            </a:stretch>
          </a:blipFill>
        </p:spPr>
      </p:sp>
      <p:sp>
        <p:nvSpPr>
          <p:cNvPr name="Freeform 17" id="17"/>
          <p:cNvSpPr/>
          <p:nvPr/>
        </p:nvSpPr>
        <p:spPr>
          <a:xfrm flipH="false" flipV="false" rot="0">
            <a:off x="15431023" y="-2171348"/>
            <a:ext cx="5257108" cy="5250537"/>
          </a:xfrm>
          <a:custGeom>
            <a:avLst/>
            <a:gdLst/>
            <a:ahLst/>
            <a:cxnLst/>
            <a:rect r="r" b="b" t="t" l="l"/>
            <a:pathLst>
              <a:path h="5250537" w="5257108">
                <a:moveTo>
                  <a:pt x="0" y="0"/>
                </a:moveTo>
                <a:lnTo>
                  <a:pt x="5257108" y="0"/>
                </a:lnTo>
                <a:lnTo>
                  <a:pt x="5257108" y="5250537"/>
                </a:lnTo>
                <a:lnTo>
                  <a:pt x="0" y="5250537"/>
                </a:lnTo>
                <a:lnTo>
                  <a:pt x="0" y="0"/>
                </a:lnTo>
                <a:close/>
              </a:path>
            </a:pathLst>
          </a:custGeom>
          <a:blipFill>
            <a:blip r:embed="rId8"/>
            <a:stretch>
              <a:fillRect l="0" t="0" r="0" b="0"/>
            </a:stretch>
          </a:blipFill>
        </p:spPr>
      </p:sp>
      <p:sp>
        <p:nvSpPr>
          <p:cNvPr name="Freeform 18" id="18"/>
          <p:cNvSpPr/>
          <p:nvPr/>
        </p:nvSpPr>
        <p:spPr>
          <a:xfrm flipH="false" flipV="false" rot="0">
            <a:off x="-1028700" y="-1435399"/>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9">
              <a:alphaModFix amt="67000"/>
              <a:extLst>
                <a:ext uri="{96DAC541-7B7A-43D3-8B79-37D633B846F1}">
                  <asvg:svgBlip xmlns:asvg="http://schemas.microsoft.com/office/drawing/2016/SVG/main" r:embed="rId10"/>
                </a:ext>
              </a:extLst>
            </a:blip>
            <a:stretch>
              <a:fillRect l="0" t="0" r="0" b="0"/>
            </a:stretch>
          </a:blipFill>
        </p:spPr>
      </p:sp>
      <p:sp>
        <p:nvSpPr>
          <p:cNvPr name="TextBox 19" id="19"/>
          <p:cNvSpPr txBox="true"/>
          <p:nvPr/>
        </p:nvSpPr>
        <p:spPr>
          <a:xfrm rot="0">
            <a:off x="5563917" y="1508197"/>
            <a:ext cx="7160167" cy="975873"/>
          </a:xfrm>
          <a:prstGeom prst="rect">
            <a:avLst/>
          </a:prstGeom>
        </p:spPr>
        <p:txBody>
          <a:bodyPr anchor="t" rtlCol="false" tIns="0" lIns="0" bIns="0" rIns="0">
            <a:spAutoFit/>
          </a:bodyPr>
          <a:lstStyle/>
          <a:p>
            <a:pPr algn="ctr" marL="0" indent="0" lvl="0">
              <a:lnSpc>
                <a:spcPts val="7981"/>
              </a:lnSpc>
              <a:spcBef>
                <a:spcPct val="0"/>
              </a:spcBef>
            </a:pPr>
            <a:r>
              <a:rPr lang="en-US" sz="5741">
                <a:solidFill>
                  <a:srgbClr val="048AFF"/>
                </a:solidFill>
                <a:latin typeface="Now Bold"/>
              </a:rPr>
              <a:t>Our team</a:t>
            </a:r>
          </a:p>
        </p:txBody>
      </p:sp>
      <p:sp>
        <p:nvSpPr>
          <p:cNvPr name="TextBox 20" id="20"/>
          <p:cNvSpPr txBox="true"/>
          <p:nvPr/>
        </p:nvSpPr>
        <p:spPr>
          <a:xfrm rot="0">
            <a:off x="3056869" y="7261594"/>
            <a:ext cx="3387457" cy="400373"/>
          </a:xfrm>
          <a:prstGeom prst="rect">
            <a:avLst/>
          </a:prstGeom>
        </p:spPr>
        <p:txBody>
          <a:bodyPr anchor="t" rtlCol="false" tIns="0" lIns="0" bIns="0" rIns="0">
            <a:spAutoFit/>
          </a:bodyPr>
          <a:lstStyle/>
          <a:p>
            <a:pPr algn="ctr">
              <a:lnSpc>
                <a:spcPts val="3354"/>
              </a:lnSpc>
            </a:pPr>
            <a:r>
              <a:rPr lang="en-US" sz="2297">
                <a:solidFill>
                  <a:srgbClr val="FFFFFF"/>
                </a:solidFill>
                <a:latin typeface="DM Sans Bold"/>
              </a:rPr>
              <a:t>Touati Mohamed Amine</a:t>
            </a:r>
          </a:p>
        </p:txBody>
      </p:sp>
      <p:sp>
        <p:nvSpPr>
          <p:cNvPr name="TextBox 21" id="21"/>
          <p:cNvSpPr txBox="true"/>
          <p:nvPr/>
        </p:nvSpPr>
        <p:spPr>
          <a:xfrm rot="0">
            <a:off x="2888684" y="7651241"/>
            <a:ext cx="4060028" cy="375672"/>
          </a:xfrm>
          <a:prstGeom prst="rect">
            <a:avLst/>
          </a:prstGeom>
        </p:spPr>
        <p:txBody>
          <a:bodyPr anchor="t" rtlCol="false" tIns="0" lIns="0" bIns="0" rIns="0">
            <a:spAutoFit/>
          </a:bodyPr>
          <a:lstStyle/>
          <a:p>
            <a:pPr algn="ctr">
              <a:lnSpc>
                <a:spcPts val="3062"/>
              </a:lnSpc>
            </a:pPr>
            <a:r>
              <a:rPr lang="en-US" sz="2097">
                <a:solidFill>
                  <a:srgbClr val="FFFFFF"/>
                </a:solidFill>
                <a:latin typeface="DM Sans"/>
              </a:rPr>
              <a:t>L3 software engineering student</a:t>
            </a:r>
          </a:p>
        </p:txBody>
      </p:sp>
      <p:sp>
        <p:nvSpPr>
          <p:cNvPr name="TextBox 22" id="22"/>
          <p:cNvSpPr txBox="true"/>
          <p:nvPr/>
        </p:nvSpPr>
        <p:spPr>
          <a:xfrm rot="0">
            <a:off x="7450271" y="7261594"/>
            <a:ext cx="3387457" cy="400373"/>
          </a:xfrm>
          <a:prstGeom prst="rect">
            <a:avLst/>
          </a:prstGeom>
        </p:spPr>
        <p:txBody>
          <a:bodyPr anchor="t" rtlCol="false" tIns="0" lIns="0" bIns="0" rIns="0">
            <a:spAutoFit/>
          </a:bodyPr>
          <a:lstStyle/>
          <a:p>
            <a:pPr algn="ctr">
              <a:lnSpc>
                <a:spcPts val="3354"/>
              </a:lnSpc>
            </a:pPr>
            <a:r>
              <a:rPr lang="en-US" sz="2297">
                <a:solidFill>
                  <a:srgbClr val="FFFFFF"/>
                </a:solidFill>
                <a:latin typeface="DM Sans Bold"/>
              </a:rPr>
              <a:t>Ababsa Aymen</a:t>
            </a:r>
          </a:p>
        </p:txBody>
      </p:sp>
      <p:sp>
        <p:nvSpPr>
          <p:cNvPr name="TextBox 23" id="23"/>
          <p:cNvSpPr txBox="true"/>
          <p:nvPr/>
        </p:nvSpPr>
        <p:spPr>
          <a:xfrm rot="0">
            <a:off x="11568299" y="7261594"/>
            <a:ext cx="4130570" cy="400373"/>
          </a:xfrm>
          <a:prstGeom prst="rect">
            <a:avLst/>
          </a:prstGeom>
        </p:spPr>
        <p:txBody>
          <a:bodyPr anchor="t" rtlCol="false" tIns="0" lIns="0" bIns="0" rIns="0">
            <a:spAutoFit/>
          </a:bodyPr>
          <a:lstStyle/>
          <a:p>
            <a:pPr algn="ctr">
              <a:lnSpc>
                <a:spcPts val="3354"/>
              </a:lnSpc>
            </a:pPr>
            <a:r>
              <a:rPr lang="en-US" sz="2297">
                <a:solidFill>
                  <a:srgbClr val="FFFFFF"/>
                </a:solidFill>
                <a:latin typeface="DM Sans Bold"/>
              </a:rPr>
              <a:t>Gueblie Ayoub Abdessami </a:t>
            </a:r>
          </a:p>
        </p:txBody>
      </p:sp>
      <p:sp>
        <p:nvSpPr>
          <p:cNvPr name="TextBox 24" id="24"/>
          <p:cNvSpPr txBox="true"/>
          <p:nvPr/>
        </p:nvSpPr>
        <p:spPr>
          <a:xfrm rot="0">
            <a:off x="7263763" y="7651241"/>
            <a:ext cx="4060028" cy="375672"/>
          </a:xfrm>
          <a:prstGeom prst="rect">
            <a:avLst/>
          </a:prstGeom>
        </p:spPr>
        <p:txBody>
          <a:bodyPr anchor="t" rtlCol="false" tIns="0" lIns="0" bIns="0" rIns="0">
            <a:spAutoFit/>
          </a:bodyPr>
          <a:lstStyle/>
          <a:p>
            <a:pPr algn="ctr">
              <a:lnSpc>
                <a:spcPts val="3062"/>
              </a:lnSpc>
            </a:pPr>
            <a:r>
              <a:rPr lang="en-US" sz="2097">
                <a:solidFill>
                  <a:srgbClr val="FFFFFF"/>
                </a:solidFill>
                <a:latin typeface="DM Sans"/>
              </a:rPr>
              <a:t>L3 software engineering student</a:t>
            </a:r>
          </a:p>
        </p:txBody>
      </p:sp>
      <p:sp>
        <p:nvSpPr>
          <p:cNvPr name="TextBox 25" id="25"/>
          <p:cNvSpPr txBox="true"/>
          <p:nvPr/>
        </p:nvSpPr>
        <p:spPr>
          <a:xfrm rot="0">
            <a:off x="11638841" y="7651241"/>
            <a:ext cx="4060028" cy="375672"/>
          </a:xfrm>
          <a:prstGeom prst="rect">
            <a:avLst/>
          </a:prstGeom>
        </p:spPr>
        <p:txBody>
          <a:bodyPr anchor="t" rtlCol="false" tIns="0" lIns="0" bIns="0" rIns="0">
            <a:spAutoFit/>
          </a:bodyPr>
          <a:lstStyle/>
          <a:p>
            <a:pPr algn="ctr">
              <a:lnSpc>
                <a:spcPts val="3062"/>
              </a:lnSpc>
            </a:pPr>
            <a:r>
              <a:rPr lang="en-US" sz="2097">
                <a:solidFill>
                  <a:srgbClr val="FFFFFF"/>
                </a:solidFill>
                <a:latin typeface="DM Sans"/>
              </a:rPr>
              <a:t>L3 software engineering student</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21875" r="0" b="21875"/>
          <a:stretch>
            <a:fillRect/>
          </a:stretch>
        </p:blipFill>
        <p:spPr>
          <a:xfrm flipH="true" flipV="true">
            <a:off x="0" y="0"/>
            <a:ext cx="18288000" cy="10287000"/>
          </a:xfrm>
          <a:prstGeom prst="rect">
            <a:avLst/>
          </a:prstGeom>
        </p:spPr>
      </p:pic>
      <p:sp>
        <p:nvSpPr>
          <p:cNvPr name="Freeform 3" id="3"/>
          <p:cNvSpPr/>
          <p:nvPr/>
        </p:nvSpPr>
        <p:spPr>
          <a:xfrm flipH="false" flipV="false" rot="0">
            <a:off x="-902757" y="-1867285"/>
            <a:ext cx="2556280" cy="2553085"/>
          </a:xfrm>
          <a:custGeom>
            <a:avLst/>
            <a:gdLst/>
            <a:ahLst/>
            <a:cxnLst/>
            <a:rect r="r" b="b" t="t" l="l"/>
            <a:pathLst>
              <a:path h="2553085" w="2556280">
                <a:moveTo>
                  <a:pt x="0" y="0"/>
                </a:moveTo>
                <a:lnTo>
                  <a:pt x="2556280" y="0"/>
                </a:lnTo>
                <a:lnTo>
                  <a:pt x="2556280" y="2553085"/>
                </a:lnTo>
                <a:lnTo>
                  <a:pt x="0" y="2553085"/>
                </a:lnTo>
                <a:lnTo>
                  <a:pt x="0" y="0"/>
                </a:lnTo>
                <a:close/>
              </a:path>
            </a:pathLst>
          </a:custGeom>
          <a:blipFill>
            <a:blip r:embed="rId3"/>
            <a:stretch>
              <a:fillRect l="0" t="0" r="0" b="0"/>
            </a:stretch>
          </a:blipFill>
        </p:spPr>
      </p:sp>
      <p:grpSp>
        <p:nvGrpSpPr>
          <p:cNvPr name="Group 4" id="4"/>
          <p:cNvGrpSpPr>
            <a:grpSpLocks noChangeAspect="true"/>
          </p:cNvGrpSpPr>
          <p:nvPr/>
        </p:nvGrpSpPr>
        <p:grpSpPr>
          <a:xfrm rot="0">
            <a:off x="11163189" y="0"/>
            <a:ext cx="8890501" cy="10630069"/>
            <a:chOff x="0" y="0"/>
            <a:chExt cx="8603361" cy="10286746"/>
          </a:xfrm>
        </p:grpSpPr>
        <p:sp>
          <p:nvSpPr>
            <p:cNvPr name="Freeform 5" id="5"/>
            <p:cNvSpPr/>
            <p:nvPr/>
          </p:nvSpPr>
          <p:spPr>
            <a:xfrm flipH="false" flipV="false" rot="0">
              <a:off x="-2794" y="-128"/>
              <a:ext cx="8606155" cy="10286874"/>
            </a:xfrm>
            <a:custGeom>
              <a:avLst/>
              <a:gdLst/>
              <a:ahLst/>
              <a:cxnLst/>
              <a:rect r="r" b="b" t="t" l="l"/>
              <a:pathLst>
                <a:path h="10286874" w="8606155">
                  <a:moveTo>
                    <a:pt x="8606155" y="10251441"/>
                  </a:moveTo>
                  <a:cubicBezTo>
                    <a:pt x="8606155" y="10284588"/>
                    <a:pt x="8595487" y="10286874"/>
                    <a:pt x="8567674" y="10286874"/>
                  </a:cubicBezTo>
                  <a:cubicBezTo>
                    <a:pt x="5713094" y="10286239"/>
                    <a:pt x="2858643" y="10286239"/>
                    <a:pt x="4064" y="10286239"/>
                  </a:cubicBezTo>
                  <a:cubicBezTo>
                    <a:pt x="0" y="10272396"/>
                    <a:pt x="6350" y="10259823"/>
                    <a:pt x="9271" y="10246996"/>
                  </a:cubicBezTo>
                  <a:cubicBezTo>
                    <a:pt x="134747" y="9685402"/>
                    <a:pt x="260350" y="9123935"/>
                    <a:pt x="386207" y="8562467"/>
                  </a:cubicBezTo>
                  <a:cubicBezTo>
                    <a:pt x="565658" y="7761986"/>
                    <a:pt x="745490" y="6961633"/>
                    <a:pt x="924814" y="6161151"/>
                  </a:cubicBezTo>
                  <a:cubicBezTo>
                    <a:pt x="1146302" y="5172583"/>
                    <a:pt x="1367282" y="4184015"/>
                    <a:pt x="1588643" y="3195574"/>
                  </a:cubicBezTo>
                  <a:cubicBezTo>
                    <a:pt x="1813560" y="2191385"/>
                    <a:pt x="2038604" y="1187323"/>
                    <a:pt x="2264156" y="183261"/>
                  </a:cubicBezTo>
                  <a:cubicBezTo>
                    <a:pt x="2277872" y="122174"/>
                    <a:pt x="2286635" y="59690"/>
                    <a:pt x="2308860" y="635"/>
                  </a:cubicBezTo>
                  <a:cubicBezTo>
                    <a:pt x="4395216" y="635"/>
                    <a:pt x="6481572" y="635"/>
                    <a:pt x="8567928" y="0"/>
                  </a:cubicBezTo>
                  <a:cubicBezTo>
                    <a:pt x="8596249" y="0"/>
                    <a:pt x="8605901" y="3429"/>
                    <a:pt x="8605901" y="35814"/>
                  </a:cubicBezTo>
                  <a:cubicBezTo>
                    <a:pt x="8605139" y="3441066"/>
                    <a:pt x="8605139" y="6846317"/>
                    <a:pt x="8606155" y="10251441"/>
                  </a:cubicBezTo>
                  <a:close/>
                </a:path>
              </a:pathLst>
            </a:custGeom>
            <a:blipFill>
              <a:blip r:embed="rId4"/>
              <a:stretch>
                <a:fillRect l="0" t="-27458" r="-1536" b="0"/>
              </a:stretch>
            </a:blipFill>
          </p:spPr>
        </p:sp>
      </p:grpSp>
      <p:sp>
        <p:nvSpPr>
          <p:cNvPr name="Freeform 6" id="6"/>
          <p:cNvSpPr/>
          <p:nvPr/>
        </p:nvSpPr>
        <p:spPr>
          <a:xfrm flipH="false" flipV="false" rot="0">
            <a:off x="7584476" y="8616204"/>
            <a:ext cx="4010261" cy="4005248"/>
          </a:xfrm>
          <a:custGeom>
            <a:avLst/>
            <a:gdLst/>
            <a:ahLst/>
            <a:cxnLst/>
            <a:rect r="r" b="b" t="t" l="l"/>
            <a:pathLst>
              <a:path h="4005248" w="4010261">
                <a:moveTo>
                  <a:pt x="0" y="0"/>
                </a:moveTo>
                <a:lnTo>
                  <a:pt x="4010261" y="0"/>
                </a:lnTo>
                <a:lnTo>
                  <a:pt x="4010261" y="4005248"/>
                </a:lnTo>
                <a:lnTo>
                  <a:pt x="0" y="4005248"/>
                </a:lnTo>
                <a:lnTo>
                  <a:pt x="0" y="0"/>
                </a:lnTo>
                <a:close/>
              </a:path>
            </a:pathLst>
          </a:custGeom>
          <a:blipFill>
            <a:blip r:embed="rId3"/>
            <a:stretch>
              <a:fillRect l="0" t="0" r="0" b="0"/>
            </a:stretch>
          </a:blipFill>
        </p:spPr>
      </p:sp>
      <p:sp>
        <p:nvSpPr>
          <p:cNvPr name="TextBox 7" id="7"/>
          <p:cNvSpPr txBox="true"/>
          <p:nvPr/>
        </p:nvSpPr>
        <p:spPr>
          <a:xfrm rot="0">
            <a:off x="571039" y="817996"/>
            <a:ext cx="5189556" cy="881487"/>
          </a:xfrm>
          <a:prstGeom prst="rect">
            <a:avLst/>
          </a:prstGeom>
        </p:spPr>
        <p:txBody>
          <a:bodyPr anchor="t" rtlCol="false" tIns="0" lIns="0" bIns="0" rIns="0">
            <a:spAutoFit/>
          </a:bodyPr>
          <a:lstStyle/>
          <a:p>
            <a:pPr>
              <a:lnSpc>
                <a:spcPts val="7173"/>
              </a:lnSpc>
            </a:pPr>
            <a:r>
              <a:rPr lang="en-US" sz="5160">
                <a:solidFill>
                  <a:srgbClr val="048AFF"/>
                </a:solidFill>
                <a:latin typeface="Now Bold"/>
              </a:rPr>
              <a:t>Context</a:t>
            </a:r>
          </a:p>
        </p:txBody>
      </p:sp>
      <p:sp>
        <p:nvSpPr>
          <p:cNvPr name="TextBox 8" id="8"/>
          <p:cNvSpPr txBox="true"/>
          <p:nvPr/>
        </p:nvSpPr>
        <p:spPr>
          <a:xfrm rot="0">
            <a:off x="358001" y="1860253"/>
            <a:ext cx="10805188" cy="6842888"/>
          </a:xfrm>
          <a:prstGeom prst="rect">
            <a:avLst/>
          </a:prstGeom>
        </p:spPr>
        <p:txBody>
          <a:bodyPr anchor="t" rtlCol="false" tIns="0" lIns="0" bIns="0" rIns="0">
            <a:spAutoFit/>
          </a:bodyPr>
          <a:lstStyle/>
          <a:p>
            <a:pPr algn="just" marL="534764" indent="-267382" lvl="1">
              <a:lnSpc>
                <a:spcPts val="3616"/>
              </a:lnSpc>
              <a:buFont typeface="Arial"/>
              <a:buChar char="•"/>
            </a:pPr>
            <a:r>
              <a:rPr lang="en-US" sz="2476">
                <a:solidFill>
                  <a:srgbClr val="FFFFFF"/>
                </a:solidFill>
                <a:latin typeface="DM Sans"/>
              </a:rPr>
              <a:t>In the ever-evolving world of computer science, practicality plays a crucial role in driving innovation and translating theoretical concepts into real-world solutions. To address this opportunity for growth, a groundbreaking web application is being developed specifically for cybersecurity practitioners. The envisioned application aims to bridge the gap between theoretical knowledge and practical application by providing comprehensive tools, resources, and challenges. Its focus on cybersecurity will offer curated challenges, simulations, and real-world scenarios to reflect the dynamic nature of the field. The application will also foster collaboration and community engagement through discussion forums, knowledge-sharing platforms, networking and job opportunities. By simplifying and enhancing the programming practice experience, the web application aims to empower professionals with the skills and expertise needed to protect digital ecosystems from evolving threats. </a:t>
            </a:r>
          </a:p>
        </p:txBody>
      </p:sp>
      <p:sp>
        <p:nvSpPr>
          <p:cNvPr name="Freeform 9" id="9"/>
          <p:cNvSpPr/>
          <p:nvPr/>
        </p:nvSpPr>
        <p:spPr>
          <a:xfrm flipH="false" flipV="false" rot="0">
            <a:off x="-1468979" y="9046041"/>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5">
              <a:alphaModFix amt="67000"/>
              <a:extLst>
                <a:ext uri="{96DAC541-7B7A-43D3-8B79-37D633B846F1}">
                  <asvg:svgBlip xmlns:asvg="http://schemas.microsoft.com/office/drawing/2016/SVG/main" r:embed="rId6"/>
                </a:ext>
              </a:extLst>
            </a:blip>
            <a:stretch>
              <a:fillRect l="0" t="0" r="0" b="0"/>
            </a:stretch>
          </a:blipFill>
        </p:spPr>
      </p:sp>
      <p:sp>
        <p:nvSpPr>
          <p:cNvPr name="Freeform 10" id="10"/>
          <p:cNvSpPr/>
          <p:nvPr/>
        </p:nvSpPr>
        <p:spPr>
          <a:xfrm flipH="false" flipV="false" rot="0">
            <a:off x="14792965" y="-4982246"/>
            <a:ext cx="8083465" cy="8073361"/>
          </a:xfrm>
          <a:custGeom>
            <a:avLst/>
            <a:gdLst/>
            <a:ahLst/>
            <a:cxnLst/>
            <a:rect r="r" b="b" t="t" l="l"/>
            <a:pathLst>
              <a:path h="8073361" w="8083465">
                <a:moveTo>
                  <a:pt x="0" y="0"/>
                </a:moveTo>
                <a:lnTo>
                  <a:pt x="8083465" y="0"/>
                </a:lnTo>
                <a:lnTo>
                  <a:pt x="8083465" y="8073361"/>
                </a:lnTo>
                <a:lnTo>
                  <a:pt x="0" y="8073361"/>
                </a:lnTo>
                <a:lnTo>
                  <a:pt x="0" y="0"/>
                </a:lnTo>
                <a:close/>
              </a:path>
            </a:pathLst>
          </a:custGeom>
          <a:blipFill>
            <a:blip r:embed="rId3"/>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21875" r="0" b="21875"/>
          <a:stretch>
            <a:fillRect/>
          </a:stretch>
        </p:blipFill>
        <p:spPr>
          <a:xfrm flipH="false" flipV="true">
            <a:off x="0" y="0"/>
            <a:ext cx="18288000" cy="10287000"/>
          </a:xfrm>
          <a:prstGeom prst="rect">
            <a:avLst/>
          </a:prstGeom>
        </p:spPr>
      </p:pic>
      <p:sp>
        <p:nvSpPr>
          <p:cNvPr name="Freeform 3" id="3"/>
          <p:cNvSpPr/>
          <p:nvPr/>
        </p:nvSpPr>
        <p:spPr>
          <a:xfrm flipH="false" flipV="false" rot="0">
            <a:off x="0" y="-478469"/>
            <a:ext cx="18288000" cy="4760696"/>
          </a:xfrm>
          <a:custGeom>
            <a:avLst/>
            <a:gdLst/>
            <a:ahLst/>
            <a:cxnLst/>
            <a:rect r="r" b="b" t="t" l="l"/>
            <a:pathLst>
              <a:path h="4760696" w="18288000">
                <a:moveTo>
                  <a:pt x="0" y="0"/>
                </a:moveTo>
                <a:lnTo>
                  <a:pt x="18288000" y="0"/>
                </a:lnTo>
                <a:lnTo>
                  <a:pt x="18288000" y="4760696"/>
                </a:lnTo>
                <a:lnTo>
                  <a:pt x="0" y="4760696"/>
                </a:lnTo>
                <a:lnTo>
                  <a:pt x="0" y="0"/>
                </a:lnTo>
                <a:close/>
              </a:path>
            </a:pathLst>
          </a:custGeom>
          <a:blipFill>
            <a:blip r:embed="rId3"/>
            <a:stretch>
              <a:fillRect l="0" t="-77968" r="0" b="-77968"/>
            </a:stretch>
          </a:blipFill>
        </p:spPr>
      </p:sp>
      <p:grpSp>
        <p:nvGrpSpPr>
          <p:cNvPr name="Group 4" id="4"/>
          <p:cNvGrpSpPr/>
          <p:nvPr/>
        </p:nvGrpSpPr>
        <p:grpSpPr>
          <a:xfrm rot="0">
            <a:off x="4165301" y="3026312"/>
            <a:ext cx="9957398" cy="2442304"/>
            <a:chOff x="0" y="0"/>
            <a:chExt cx="2622525" cy="643241"/>
          </a:xfrm>
        </p:grpSpPr>
        <p:sp>
          <p:nvSpPr>
            <p:cNvPr name="Freeform 5" id="5"/>
            <p:cNvSpPr/>
            <p:nvPr/>
          </p:nvSpPr>
          <p:spPr>
            <a:xfrm flipH="false" flipV="false" rot="0">
              <a:off x="0" y="0"/>
              <a:ext cx="2622525" cy="643241"/>
            </a:xfrm>
            <a:custGeom>
              <a:avLst/>
              <a:gdLst/>
              <a:ahLst/>
              <a:cxnLst/>
              <a:rect r="r" b="b" t="t" l="l"/>
              <a:pathLst>
                <a:path h="643241" w="2622525">
                  <a:moveTo>
                    <a:pt x="10885" y="0"/>
                  </a:moveTo>
                  <a:lnTo>
                    <a:pt x="2611640" y="0"/>
                  </a:lnTo>
                  <a:cubicBezTo>
                    <a:pt x="2614526" y="0"/>
                    <a:pt x="2617295" y="1147"/>
                    <a:pt x="2619336" y="3188"/>
                  </a:cubicBezTo>
                  <a:cubicBezTo>
                    <a:pt x="2621378" y="5230"/>
                    <a:pt x="2622525" y="7998"/>
                    <a:pt x="2622525" y="10885"/>
                  </a:cubicBezTo>
                  <a:lnTo>
                    <a:pt x="2622525" y="632356"/>
                  </a:lnTo>
                  <a:cubicBezTo>
                    <a:pt x="2622525" y="635243"/>
                    <a:pt x="2621378" y="638011"/>
                    <a:pt x="2619336" y="640053"/>
                  </a:cubicBezTo>
                  <a:cubicBezTo>
                    <a:pt x="2617295" y="642094"/>
                    <a:pt x="2614526" y="643241"/>
                    <a:pt x="2611640" y="643241"/>
                  </a:cubicBezTo>
                  <a:lnTo>
                    <a:pt x="10885" y="643241"/>
                  </a:lnTo>
                  <a:cubicBezTo>
                    <a:pt x="7998" y="643241"/>
                    <a:pt x="5230" y="642094"/>
                    <a:pt x="3188" y="640053"/>
                  </a:cubicBezTo>
                  <a:cubicBezTo>
                    <a:pt x="1147" y="638011"/>
                    <a:pt x="0" y="635243"/>
                    <a:pt x="0" y="632356"/>
                  </a:cubicBezTo>
                  <a:lnTo>
                    <a:pt x="0" y="10885"/>
                  </a:lnTo>
                  <a:cubicBezTo>
                    <a:pt x="0" y="7998"/>
                    <a:pt x="1147" y="5230"/>
                    <a:pt x="3188" y="3188"/>
                  </a:cubicBezTo>
                  <a:cubicBezTo>
                    <a:pt x="5230" y="1147"/>
                    <a:pt x="7998" y="0"/>
                    <a:pt x="10885" y="0"/>
                  </a:cubicBezTo>
                  <a:close/>
                </a:path>
              </a:pathLst>
            </a:custGeom>
            <a:gradFill rotWithShape="true">
              <a:gsLst>
                <a:gs pos="0">
                  <a:srgbClr val="048AFF">
                    <a:alpha val="63000"/>
                  </a:srgbClr>
                </a:gs>
                <a:gs pos="100000">
                  <a:srgbClr val="B100E8">
                    <a:alpha val="63000"/>
                  </a:srgbClr>
                </a:gs>
              </a:gsLst>
              <a:path path="circle">
                <a:fillToRect l="0" r="100000" t="0" b="100000"/>
              </a:path>
              <a:tileRect r="0" l="-100000" b="0" t="-100000"/>
            </a:gradFill>
            <a:ln>
              <a:noFill/>
            </a:ln>
          </p:spPr>
        </p:sp>
        <p:sp>
          <p:nvSpPr>
            <p:cNvPr name="TextBox 6" id="6"/>
            <p:cNvSpPr txBox="true"/>
            <p:nvPr/>
          </p:nvSpPr>
          <p:spPr>
            <a:xfrm>
              <a:off x="0" y="-9525"/>
              <a:ext cx="812800" cy="822325"/>
            </a:xfrm>
            <a:prstGeom prst="rect">
              <a:avLst/>
            </a:prstGeom>
          </p:spPr>
          <p:txBody>
            <a:bodyPr anchor="ctr" rtlCol="false" tIns="50800" lIns="50800" bIns="50800" rIns="50800"/>
            <a:lstStyle/>
            <a:p>
              <a:pPr algn="ctr" marL="0" indent="0" lvl="0">
                <a:lnSpc>
                  <a:spcPts val="3131"/>
                </a:lnSpc>
                <a:spcBef>
                  <a:spcPct val="0"/>
                </a:spcBef>
              </a:pPr>
            </a:p>
          </p:txBody>
        </p:sp>
      </p:grpSp>
      <p:sp>
        <p:nvSpPr>
          <p:cNvPr name="TextBox 7" id="7"/>
          <p:cNvSpPr txBox="true"/>
          <p:nvPr/>
        </p:nvSpPr>
        <p:spPr>
          <a:xfrm rot="0">
            <a:off x="4761453" y="3489395"/>
            <a:ext cx="8765094" cy="1423738"/>
          </a:xfrm>
          <a:prstGeom prst="rect">
            <a:avLst/>
          </a:prstGeom>
        </p:spPr>
        <p:txBody>
          <a:bodyPr anchor="t" rtlCol="false" tIns="0" lIns="0" bIns="0" rIns="0">
            <a:spAutoFit/>
          </a:bodyPr>
          <a:lstStyle/>
          <a:p>
            <a:pPr algn="ctr" marL="0" indent="0" lvl="0">
              <a:lnSpc>
                <a:spcPts val="11561"/>
              </a:lnSpc>
              <a:spcBef>
                <a:spcPct val="0"/>
              </a:spcBef>
            </a:pPr>
            <a:r>
              <a:rPr lang="en-US" sz="8317">
                <a:solidFill>
                  <a:srgbClr val="FFFFFF"/>
                </a:solidFill>
                <a:latin typeface="Now Bold"/>
              </a:rPr>
              <a:t>Our Solution</a:t>
            </a:r>
          </a:p>
        </p:txBody>
      </p:sp>
      <p:sp>
        <p:nvSpPr>
          <p:cNvPr name="TextBox 8" id="8"/>
          <p:cNvSpPr txBox="true"/>
          <p:nvPr/>
        </p:nvSpPr>
        <p:spPr>
          <a:xfrm rot="0">
            <a:off x="1209880" y="6772330"/>
            <a:ext cx="7517213" cy="1792045"/>
          </a:xfrm>
          <a:prstGeom prst="rect">
            <a:avLst/>
          </a:prstGeom>
        </p:spPr>
        <p:txBody>
          <a:bodyPr anchor="t" rtlCol="false" tIns="0" lIns="0" bIns="0" rIns="0">
            <a:spAutoFit/>
          </a:bodyPr>
          <a:lstStyle/>
          <a:p>
            <a:pPr marL="427155" indent="-213577" lvl="1">
              <a:lnSpc>
                <a:spcPts val="2888"/>
              </a:lnSpc>
              <a:buFont typeface="Arial"/>
              <a:buChar char="•"/>
            </a:pPr>
            <a:r>
              <a:rPr lang="en-US" sz="1978">
                <a:solidFill>
                  <a:srgbClr val="FFFFFF"/>
                </a:solidFill>
                <a:latin typeface="DM Sans"/>
              </a:rPr>
              <a:t>Our goal is to create an innovative website that not only offers joy and eliminates boredom but also makes education easily accessible to all. We believe that learning should be a delightful and engaging experience, and our platform aims to bring that vision to life.</a:t>
            </a:r>
          </a:p>
        </p:txBody>
      </p:sp>
      <p:sp>
        <p:nvSpPr>
          <p:cNvPr name="TextBox 9" id="9"/>
          <p:cNvSpPr txBox="true"/>
          <p:nvPr/>
        </p:nvSpPr>
        <p:spPr>
          <a:xfrm rot="0">
            <a:off x="1209880" y="5889670"/>
            <a:ext cx="1591027" cy="454034"/>
          </a:xfrm>
          <a:prstGeom prst="rect">
            <a:avLst/>
          </a:prstGeom>
        </p:spPr>
        <p:txBody>
          <a:bodyPr anchor="t" rtlCol="false" tIns="0" lIns="0" bIns="0" rIns="0">
            <a:spAutoFit/>
          </a:bodyPr>
          <a:lstStyle/>
          <a:p>
            <a:pPr>
              <a:lnSpc>
                <a:spcPts val="3629"/>
              </a:lnSpc>
            </a:pPr>
            <a:r>
              <a:rPr lang="en-US" sz="2611">
                <a:solidFill>
                  <a:srgbClr val="B100E8"/>
                </a:solidFill>
                <a:latin typeface="Now Bold"/>
              </a:rPr>
              <a:t>Project 1</a:t>
            </a:r>
          </a:p>
        </p:txBody>
      </p:sp>
      <p:sp>
        <p:nvSpPr>
          <p:cNvPr name="TextBox 10" id="10"/>
          <p:cNvSpPr txBox="true"/>
          <p:nvPr/>
        </p:nvSpPr>
        <p:spPr>
          <a:xfrm rot="0">
            <a:off x="9742087" y="6793514"/>
            <a:ext cx="7517213" cy="2877895"/>
          </a:xfrm>
          <a:prstGeom prst="rect">
            <a:avLst/>
          </a:prstGeom>
        </p:spPr>
        <p:txBody>
          <a:bodyPr anchor="t" rtlCol="false" tIns="0" lIns="0" bIns="0" rIns="0">
            <a:spAutoFit/>
          </a:bodyPr>
          <a:lstStyle/>
          <a:p>
            <a:pPr marL="427155" indent="-213577" lvl="1">
              <a:lnSpc>
                <a:spcPts val="2888"/>
              </a:lnSpc>
              <a:buFont typeface="Arial"/>
              <a:buChar char="•"/>
            </a:pPr>
            <a:r>
              <a:rPr lang="en-US" sz="1978">
                <a:solidFill>
                  <a:srgbClr val="FFFFFF"/>
                </a:solidFill>
                <a:latin typeface="DM Sans"/>
              </a:rPr>
              <a:t>Our vision is to develop an innovative mobile app that not only brings joy and eliminates boredom but also makes education easily accessible to users on the go. We understand that people today are constantly connected to their mobile devices, and we want to leverage this accessibility to offer a delightful and engaging learning experience.</a:t>
            </a:r>
          </a:p>
          <a:p>
            <a:pPr>
              <a:lnSpc>
                <a:spcPts val="2888"/>
              </a:lnSpc>
            </a:pPr>
          </a:p>
        </p:txBody>
      </p:sp>
      <p:sp>
        <p:nvSpPr>
          <p:cNvPr name="TextBox 11" id="11"/>
          <p:cNvSpPr txBox="true"/>
          <p:nvPr/>
        </p:nvSpPr>
        <p:spPr>
          <a:xfrm rot="0">
            <a:off x="9742087" y="5889670"/>
            <a:ext cx="3595603" cy="454034"/>
          </a:xfrm>
          <a:prstGeom prst="rect">
            <a:avLst/>
          </a:prstGeom>
        </p:spPr>
        <p:txBody>
          <a:bodyPr anchor="t" rtlCol="false" tIns="0" lIns="0" bIns="0" rIns="0">
            <a:spAutoFit/>
          </a:bodyPr>
          <a:lstStyle/>
          <a:p>
            <a:pPr>
              <a:lnSpc>
                <a:spcPts val="3629"/>
              </a:lnSpc>
            </a:pPr>
            <a:r>
              <a:rPr lang="en-US" sz="2611">
                <a:solidFill>
                  <a:srgbClr val="B100E8"/>
                </a:solidFill>
                <a:latin typeface="Now Bold"/>
              </a:rPr>
              <a:t>Project 2</a:t>
            </a:r>
          </a:p>
        </p:txBody>
      </p:sp>
      <p:sp>
        <p:nvSpPr>
          <p:cNvPr name="TextBox 12" id="12"/>
          <p:cNvSpPr txBox="true"/>
          <p:nvPr/>
        </p:nvSpPr>
        <p:spPr>
          <a:xfrm rot="0">
            <a:off x="2933128" y="5889670"/>
            <a:ext cx="2774542" cy="454034"/>
          </a:xfrm>
          <a:prstGeom prst="rect">
            <a:avLst/>
          </a:prstGeom>
        </p:spPr>
        <p:txBody>
          <a:bodyPr anchor="t" rtlCol="false" tIns="0" lIns="0" bIns="0" rIns="0">
            <a:spAutoFit/>
          </a:bodyPr>
          <a:lstStyle/>
          <a:p>
            <a:pPr>
              <a:lnSpc>
                <a:spcPts val="3629"/>
              </a:lnSpc>
            </a:pPr>
            <a:r>
              <a:rPr lang="en-US" sz="2611">
                <a:solidFill>
                  <a:srgbClr val="B100E8"/>
                </a:solidFill>
                <a:latin typeface="Now Bold"/>
              </a:rPr>
              <a:t>(MAIN Project)</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21875" r="0" b="21875"/>
          <a:stretch>
            <a:fillRect/>
          </a:stretch>
        </p:blipFill>
        <p:spPr>
          <a:xfrm flipH="false" flipV="true">
            <a:off x="0" y="0"/>
            <a:ext cx="18288000" cy="10287000"/>
          </a:xfrm>
          <a:prstGeom prst="rect">
            <a:avLst/>
          </a:prstGeom>
        </p:spPr>
      </p:pic>
      <p:grpSp>
        <p:nvGrpSpPr>
          <p:cNvPr name="Group 3" id="3"/>
          <p:cNvGrpSpPr/>
          <p:nvPr/>
        </p:nvGrpSpPr>
        <p:grpSpPr>
          <a:xfrm rot="0">
            <a:off x="0" y="4797527"/>
            <a:ext cx="18288000" cy="6124395"/>
            <a:chOff x="0" y="0"/>
            <a:chExt cx="4816593" cy="1613009"/>
          </a:xfrm>
        </p:grpSpPr>
        <p:sp>
          <p:nvSpPr>
            <p:cNvPr name="Freeform 4" id="4"/>
            <p:cNvSpPr/>
            <p:nvPr/>
          </p:nvSpPr>
          <p:spPr>
            <a:xfrm flipH="false" flipV="false" rot="0">
              <a:off x="0" y="0"/>
              <a:ext cx="4816592" cy="1613009"/>
            </a:xfrm>
            <a:custGeom>
              <a:avLst/>
              <a:gdLst/>
              <a:ahLst/>
              <a:cxnLst/>
              <a:rect r="r" b="b" t="t" l="l"/>
              <a:pathLst>
                <a:path h="1613009" w="4816592">
                  <a:moveTo>
                    <a:pt x="0" y="0"/>
                  </a:moveTo>
                  <a:lnTo>
                    <a:pt x="4816592" y="0"/>
                  </a:lnTo>
                  <a:lnTo>
                    <a:pt x="4816592" y="1613009"/>
                  </a:lnTo>
                  <a:lnTo>
                    <a:pt x="0" y="1613009"/>
                  </a:lnTo>
                  <a:close/>
                </a:path>
              </a:pathLst>
            </a:custGeom>
            <a:gradFill rotWithShape="true">
              <a:gsLst>
                <a:gs pos="0">
                  <a:srgbClr val="048AFF">
                    <a:alpha val="100000"/>
                  </a:srgbClr>
                </a:gs>
                <a:gs pos="100000">
                  <a:srgbClr val="B100E8">
                    <a:alpha val="100000"/>
                  </a:srgbClr>
                </a:gs>
              </a:gsLst>
              <a:path path="circle">
                <a:fillToRect l="0" r="100000" t="0" b="100000"/>
              </a:path>
              <a:tileRect r="0" l="-100000" b="0" t="-100000"/>
            </a:gradFill>
          </p:spPr>
        </p:sp>
        <p:sp>
          <p:nvSpPr>
            <p:cNvPr name="TextBox 5" id="5"/>
            <p:cNvSpPr txBox="true"/>
            <p:nvPr/>
          </p:nvSpPr>
          <p:spPr>
            <a:xfrm>
              <a:off x="0" y="-9525"/>
              <a:ext cx="812800" cy="822325"/>
            </a:xfrm>
            <a:prstGeom prst="rect">
              <a:avLst/>
            </a:prstGeom>
          </p:spPr>
          <p:txBody>
            <a:bodyPr anchor="ctr" rtlCol="false" tIns="50800" lIns="50800" bIns="50800" rIns="50800"/>
            <a:lstStyle/>
            <a:p>
              <a:pPr algn="ctr">
                <a:lnSpc>
                  <a:spcPts val="3131"/>
                </a:lnSpc>
              </a:pPr>
            </a:p>
          </p:txBody>
        </p:sp>
      </p:grpSp>
      <p:grpSp>
        <p:nvGrpSpPr>
          <p:cNvPr name="Group 6" id="6"/>
          <p:cNvGrpSpPr>
            <a:grpSpLocks noChangeAspect="true"/>
          </p:cNvGrpSpPr>
          <p:nvPr/>
        </p:nvGrpSpPr>
        <p:grpSpPr>
          <a:xfrm rot="0">
            <a:off x="1344666" y="3509328"/>
            <a:ext cx="2878546" cy="2878546"/>
            <a:chOff x="0" y="0"/>
            <a:chExt cx="6350000" cy="6350000"/>
          </a:xfrm>
        </p:grpSpPr>
        <p:sp>
          <p:nvSpPr>
            <p:cNvPr name="Freeform 7" id="7"/>
            <p:cNvSpPr/>
            <p:nvPr/>
          </p:nvSpPr>
          <p:spPr>
            <a:xfrm flipH="false" flipV="false" rot="0">
              <a:off x="88900" y="88900"/>
              <a:ext cx="6172200" cy="6172200"/>
            </a:xfrm>
            <a:custGeom>
              <a:avLst/>
              <a:gdLst/>
              <a:ahLst/>
              <a:cxnLst/>
              <a:rect r="r" b="b" t="t" l="l"/>
              <a:pathLst>
                <a:path h="6172200" w="6172200">
                  <a:moveTo>
                    <a:pt x="6172200" y="5864860"/>
                  </a:moveTo>
                  <a:cubicBezTo>
                    <a:pt x="6172200" y="6033770"/>
                    <a:pt x="6035040" y="6170930"/>
                    <a:pt x="5866130" y="6170930"/>
                  </a:cubicBezTo>
                  <a:lnTo>
                    <a:pt x="307340" y="6170930"/>
                  </a:lnTo>
                  <a:cubicBezTo>
                    <a:pt x="137160" y="6172200"/>
                    <a:pt x="0" y="6035040"/>
                    <a:pt x="0" y="5864860"/>
                  </a:cubicBezTo>
                  <a:lnTo>
                    <a:pt x="0" y="307340"/>
                  </a:lnTo>
                  <a:cubicBezTo>
                    <a:pt x="0" y="137160"/>
                    <a:pt x="137160" y="0"/>
                    <a:pt x="307340" y="0"/>
                  </a:cubicBezTo>
                  <a:lnTo>
                    <a:pt x="5866130" y="0"/>
                  </a:lnTo>
                  <a:cubicBezTo>
                    <a:pt x="6035040" y="0"/>
                    <a:pt x="6172200" y="137160"/>
                    <a:pt x="6172200" y="307340"/>
                  </a:cubicBezTo>
                  <a:lnTo>
                    <a:pt x="6172200" y="5864860"/>
                  </a:lnTo>
                  <a:close/>
                </a:path>
              </a:pathLst>
            </a:custGeom>
            <a:blipFill>
              <a:blip r:embed="rId3"/>
              <a:stretch>
                <a:fillRect l="-25031" t="0" r="-25031" b="0"/>
              </a:stretch>
            </a:blipFill>
          </p:spPr>
        </p:sp>
        <p:sp>
          <p:nvSpPr>
            <p:cNvPr name="Freeform 8" id="8"/>
            <p:cNvSpPr/>
            <p:nvPr/>
          </p:nvSpPr>
          <p:spPr>
            <a:xfrm flipH="false" flipV="false" rot="0">
              <a:off x="0" y="0"/>
              <a:ext cx="6350000" cy="6350000"/>
            </a:xfrm>
            <a:custGeom>
              <a:avLst/>
              <a:gdLst/>
              <a:ahLst/>
              <a:cxnLst/>
              <a:rect r="r" b="b" t="t" l="l"/>
              <a:pathLst>
                <a:path h="6350000" w="6350000">
                  <a:moveTo>
                    <a:pt x="5953760" y="6350000"/>
                  </a:moveTo>
                  <a:lnTo>
                    <a:pt x="396240" y="6350000"/>
                  </a:lnTo>
                  <a:cubicBezTo>
                    <a:pt x="177800" y="6350000"/>
                    <a:pt x="0" y="6172200"/>
                    <a:pt x="0" y="5953760"/>
                  </a:cubicBezTo>
                  <a:lnTo>
                    <a:pt x="0" y="396240"/>
                  </a:lnTo>
                  <a:cubicBezTo>
                    <a:pt x="0" y="177800"/>
                    <a:pt x="177800" y="0"/>
                    <a:pt x="396240" y="0"/>
                  </a:cubicBezTo>
                  <a:lnTo>
                    <a:pt x="5955030" y="0"/>
                  </a:lnTo>
                  <a:cubicBezTo>
                    <a:pt x="6172200" y="0"/>
                    <a:pt x="6350000" y="177800"/>
                    <a:pt x="6350000" y="396240"/>
                  </a:cubicBezTo>
                  <a:lnTo>
                    <a:pt x="6350000" y="5955030"/>
                  </a:lnTo>
                  <a:cubicBezTo>
                    <a:pt x="6350000" y="6172200"/>
                    <a:pt x="6172200" y="6350000"/>
                    <a:pt x="5953760" y="6350000"/>
                  </a:cubicBezTo>
                  <a:close/>
                  <a:moveTo>
                    <a:pt x="396240" y="179070"/>
                  </a:moveTo>
                  <a:cubicBezTo>
                    <a:pt x="276860" y="179070"/>
                    <a:pt x="179070" y="276860"/>
                    <a:pt x="179070" y="396240"/>
                  </a:cubicBezTo>
                  <a:lnTo>
                    <a:pt x="179070" y="5955030"/>
                  </a:lnTo>
                  <a:cubicBezTo>
                    <a:pt x="179070" y="6074410"/>
                    <a:pt x="276860" y="6172200"/>
                    <a:pt x="396240" y="6172200"/>
                  </a:cubicBezTo>
                  <a:lnTo>
                    <a:pt x="5955030" y="6172200"/>
                  </a:lnTo>
                  <a:cubicBezTo>
                    <a:pt x="6074410" y="6172200"/>
                    <a:pt x="6172200" y="6074410"/>
                    <a:pt x="6172200" y="5955030"/>
                  </a:cubicBezTo>
                  <a:lnTo>
                    <a:pt x="6172200" y="396240"/>
                  </a:lnTo>
                  <a:cubicBezTo>
                    <a:pt x="6172200" y="276860"/>
                    <a:pt x="6074410" y="179070"/>
                    <a:pt x="5955030" y="179070"/>
                  </a:cubicBezTo>
                  <a:lnTo>
                    <a:pt x="396240" y="179070"/>
                  </a:lnTo>
                  <a:close/>
                </a:path>
              </a:pathLst>
            </a:custGeom>
            <a:gradFill rotWithShape="true">
              <a:gsLst>
                <a:gs pos="0">
                  <a:srgbClr val="048AFF">
                    <a:alpha val="100000"/>
                  </a:srgbClr>
                </a:gs>
                <a:gs pos="100000">
                  <a:srgbClr val="B100E8">
                    <a:alpha val="100000"/>
                  </a:srgbClr>
                </a:gs>
              </a:gsLst>
              <a:path path="circle">
                <a:fillToRect l="0" r="100000" t="0" b="100000"/>
              </a:path>
              <a:tileRect r="0" l="-100000" b="0" t="-100000"/>
            </a:gradFill>
          </p:spPr>
        </p:sp>
      </p:grpSp>
      <p:sp>
        <p:nvSpPr>
          <p:cNvPr name="AutoShape 9" id="9"/>
          <p:cNvSpPr/>
          <p:nvPr/>
        </p:nvSpPr>
        <p:spPr>
          <a:xfrm>
            <a:off x="4822223" y="5143500"/>
            <a:ext cx="0" cy="3893203"/>
          </a:xfrm>
          <a:prstGeom prst="line">
            <a:avLst/>
          </a:prstGeom>
          <a:ln cap="rnd" w="76200">
            <a:solidFill>
              <a:srgbClr val="04001E"/>
            </a:solidFill>
            <a:prstDash val="solid"/>
            <a:headEnd type="none" len="sm" w="sm"/>
            <a:tailEnd type="none" len="sm" w="sm"/>
          </a:ln>
        </p:spPr>
      </p:sp>
      <p:sp>
        <p:nvSpPr>
          <p:cNvPr name="TextBox 10" id="10"/>
          <p:cNvSpPr txBox="true"/>
          <p:nvPr/>
        </p:nvSpPr>
        <p:spPr>
          <a:xfrm rot="0">
            <a:off x="3702221" y="1357120"/>
            <a:ext cx="10883558" cy="975873"/>
          </a:xfrm>
          <a:prstGeom prst="rect">
            <a:avLst/>
          </a:prstGeom>
        </p:spPr>
        <p:txBody>
          <a:bodyPr anchor="t" rtlCol="false" tIns="0" lIns="0" bIns="0" rIns="0">
            <a:spAutoFit/>
          </a:bodyPr>
          <a:lstStyle/>
          <a:p>
            <a:pPr algn="ctr" marL="0" indent="0" lvl="0">
              <a:lnSpc>
                <a:spcPts val="7981"/>
              </a:lnSpc>
              <a:spcBef>
                <a:spcPct val="0"/>
              </a:spcBef>
            </a:pPr>
            <a:r>
              <a:rPr lang="en-US" sz="5741">
                <a:solidFill>
                  <a:srgbClr val="048AFF"/>
                </a:solidFill>
                <a:latin typeface="Now Bold"/>
              </a:rPr>
              <a:t>Our Goals</a:t>
            </a:r>
          </a:p>
        </p:txBody>
      </p:sp>
      <p:sp>
        <p:nvSpPr>
          <p:cNvPr name="TextBox 11" id="11"/>
          <p:cNvSpPr txBox="true"/>
          <p:nvPr/>
        </p:nvSpPr>
        <p:spPr>
          <a:xfrm rot="0">
            <a:off x="1645279" y="2856321"/>
            <a:ext cx="2277319" cy="340288"/>
          </a:xfrm>
          <a:prstGeom prst="rect">
            <a:avLst/>
          </a:prstGeom>
        </p:spPr>
        <p:txBody>
          <a:bodyPr anchor="t" rtlCol="false" tIns="0" lIns="0" bIns="0" rIns="0">
            <a:spAutoFit/>
          </a:bodyPr>
          <a:lstStyle/>
          <a:p>
            <a:pPr algn="ctr">
              <a:lnSpc>
                <a:spcPts val="2706"/>
              </a:lnSpc>
            </a:pPr>
            <a:r>
              <a:rPr lang="en-US" sz="1946">
                <a:solidFill>
                  <a:srgbClr val="B100E8"/>
                </a:solidFill>
                <a:latin typeface="Now Bold"/>
              </a:rPr>
              <a:t>Accessibility</a:t>
            </a:r>
          </a:p>
        </p:txBody>
      </p:sp>
      <p:sp>
        <p:nvSpPr>
          <p:cNvPr name="TextBox 12" id="12"/>
          <p:cNvSpPr txBox="true"/>
          <p:nvPr/>
        </p:nvSpPr>
        <p:spPr>
          <a:xfrm rot="0">
            <a:off x="869242" y="6661843"/>
            <a:ext cx="3638656" cy="3156226"/>
          </a:xfrm>
          <a:prstGeom prst="rect">
            <a:avLst/>
          </a:prstGeom>
        </p:spPr>
        <p:txBody>
          <a:bodyPr anchor="t" rtlCol="false" tIns="0" lIns="0" bIns="0" rIns="0">
            <a:spAutoFit/>
          </a:bodyPr>
          <a:lstStyle/>
          <a:p>
            <a:pPr algn="just">
              <a:lnSpc>
                <a:spcPts val="2795"/>
              </a:lnSpc>
            </a:pPr>
            <a:r>
              <a:rPr lang="en-US" sz="1914">
                <a:solidFill>
                  <a:srgbClr val="FFFFFF"/>
                </a:solidFill>
                <a:latin typeface="DM Sans"/>
              </a:rPr>
              <a:t>The platform may aim to make complex challenges or tasks more accessible to a wider audience. By simplifying the process or providing user-friendly interfaces, it can lower barriers and enable individuals with varying levels of expertise to participate.</a:t>
            </a:r>
          </a:p>
        </p:txBody>
      </p:sp>
      <p:grpSp>
        <p:nvGrpSpPr>
          <p:cNvPr name="Group 13" id="13"/>
          <p:cNvGrpSpPr>
            <a:grpSpLocks noChangeAspect="true"/>
          </p:cNvGrpSpPr>
          <p:nvPr/>
        </p:nvGrpSpPr>
        <p:grpSpPr>
          <a:xfrm rot="0">
            <a:off x="5587406" y="3509328"/>
            <a:ext cx="2878546" cy="2878546"/>
            <a:chOff x="0" y="0"/>
            <a:chExt cx="6350000" cy="6350000"/>
          </a:xfrm>
        </p:grpSpPr>
        <p:sp>
          <p:nvSpPr>
            <p:cNvPr name="Freeform 14" id="14"/>
            <p:cNvSpPr/>
            <p:nvPr/>
          </p:nvSpPr>
          <p:spPr>
            <a:xfrm flipH="false" flipV="false" rot="0">
              <a:off x="88900" y="88900"/>
              <a:ext cx="6172200" cy="6172200"/>
            </a:xfrm>
            <a:custGeom>
              <a:avLst/>
              <a:gdLst/>
              <a:ahLst/>
              <a:cxnLst/>
              <a:rect r="r" b="b" t="t" l="l"/>
              <a:pathLst>
                <a:path h="6172200" w="6172200">
                  <a:moveTo>
                    <a:pt x="6172200" y="5864860"/>
                  </a:moveTo>
                  <a:cubicBezTo>
                    <a:pt x="6172200" y="6033770"/>
                    <a:pt x="6035040" y="6170930"/>
                    <a:pt x="5866130" y="6170930"/>
                  </a:cubicBezTo>
                  <a:lnTo>
                    <a:pt x="307340" y="6170930"/>
                  </a:lnTo>
                  <a:cubicBezTo>
                    <a:pt x="137160" y="6172200"/>
                    <a:pt x="0" y="6035040"/>
                    <a:pt x="0" y="5864860"/>
                  </a:cubicBezTo>
                  <a:lnTo>
                    <a:pt x="0" y="307340"/>
                  </a:lnTo>
                  <a:cubicBezTo>
                    <a:pt x="0" y="137160"/>
                    <a:pt x="137160" y="0"/>
                    <a:pt x="307340" y="0"/>
                  </a:cubicBezTo>
                  <a:lnTo>
                    <a:pt x="5866130" y="0"/>
                  </a:lnTo>
                  <a:cubicBezTo>
                    <a:pt x="6035040" y="0"/>
                    <a:pt x="6172200" y="137160"/>
                    <a:pt x="6172200" y="307340"/>
                  </a:cubicBezTo>
                  <a:lnTo>
                    <a:pt x="6172200" y="5864860"/>
                  </a:lnTo>
                  <a:close/>
                </a:path>
              </a:pathLst>
            </a:custGeom>
            <a:blipFill>
              <a:blip r:embed="rId4"/>
              <a:stretch>
                <a:fillRect l="-25031" t="0" r="-25031" b="0"/>
              </a:stretch>
            </a:blipFill>
          </p:spPr>
        </p:sp>
        <p:sp>
          <p:nvSpPr>
            <p:cNvPr name="Freeform 15" id="15"/>
            <p:cNvSpPr/>
            <p:nvPr/>
          </p:nvSpPr>
          <p:spPr>
            <a:xfrm flipH="false" flipV="false" rot="0">
              <a:off x="0" y="0"/>
              <a:ext cx="6350000" cy="6350000"/>
            </a:xfrm>
            <a:custGeom>
              <a:avLst/>
              <a:gdLst/>
              <a:ahLst/>
              <a:cxnLst/>
              <a:rect r="r" b="b" t="t" l="l"/>
              <a:pathLst>
                <a:path h="6350000" w="6350000">
                  <a:moveTo>
                    <a:pt x="5953760" y="6350000"/>
                  </a:moveTo>
                  <a:lnTo>
                    <a:pt x="396240" y="6350000"/>
                  </a:lnTo>
                  <a:cubicBezTo>
                    <a:pt x="177800" y="6350000"/>
                    <a:pt x="0" y="6172200"/>
                    <a:pt x="0" y="5953760"/>
                  </a:cubicBezTo>
                  <a:lnTo>
                    <a:pt x="0" y="396240"/>
                  </a:lnTo>
                  <a:cubicBezTo>
                    <a:pt x="0" y="177800"/>
                    <a:pt x="177800" y="0"/>
                    <a:pt x="396240" y="0"/>
                  </a:cubicBezTo>
                  <a:lnTo>
                    <a:pt x="5955030" y="0"/>
                  </a:lnTo>
                  <a:cubicBezTo>
                    <a:pt x="6172200" y="0"/>
                    <a:pt x="6350000" y="177800"/>
                    <a:pt x="6350000" y="396240"/>
                  </a:cubicBezTo>
                  <a:lnTo>
                    <a:pt x="6350000" y="5955030"/>
                  </a:lnTo>
                  <a:cubicBezTo>
                    <a:pt x="6350000" y="6172200"/>
                    <a:pt x="6172200" y="6350000"/>
                    <a:pt x="5953760" y="6350000"/>
                  </a:cubicBezTo>
                  <a:close/>
                  <a:moveTo>
                    <a:pt x="396240" y="179070"/>
                  </a:moveTo>
                  <a:cubicBezTo>
                    <a:pt x="276860" y="179070"/>
                    <a:pt x="179070" y="276860"/>
                    <a:pt x="179070" y="396240"/>
                  </a:cubicBezTo>
                  <a:lnTo>
                    <a:pt x="179070" y="5955030"/>
                  </a:lnTo>
                  <a:cubicBezTo>
                    <a:pt x="179070" y="6074410"/>
                    <a:pt x="276860" y="6172200"/>
                    <a:pt x="396240" y="6172200"/>
                  </a:cubicBezTo>
                  <a:lnTo>
                    <a:pt x="5955030" y="6172200"/>
                  </a:lnTo>
                  <a:cubicBezTo>
                    <a:pt x="6074410" y="6172200"/>
                    <a:pt x="6172200" y="6074410"/>
                    <a:pt x="6172200" y="5955030"/>
                  </a:cubicBezTo>
                  <a:lnTo>
                    <a:pt x="6172200" y="396240"/>
                  </a:lnTo>
                  <a:cubicBezTo>
                    <a:pt x="6172200" y="276860"/>
                    <a:pt x="6074410" y="179070"/>
                    <a:pt x="5955030" y="179070"/>
                  </a:cubicBezTo>
                  <a:lnTo>
                    <a:pt x="396240" y="179070"/>
                  </a:lnTo>
                  <a:close/>
                </a:path>
              </a:pathLst>
            </a:custGeom>
            <a:gradFill rotWithShape="true">
              <a:gsLst>
                <a:gs pos="0">
                  <a:srgbClr val="048AFF">
                    <a:alpha val="100000"/>
                  </a:srgbClr>
                </a:gs>
                <a:gs pos="100000">
                  <a:srgbClr val="B100E8">
                    <a:alpha val="100000"/>
                  </a:srgbClr>
                </a:gs>
              </a:gsLst>
              <a:path path="circle">
                <a:fillToRect l="0" r="100000" t="0" b="100000"/>
              </a:path>
              <a:tileRect r="0" l="-100000" b="0" t="-100000"/>
            </a:gradFill>
          </p:spPr>
        </p:sp>
      </p:grpSp>
      <p:sp>
        <p:nvSpPr>
          <p:cNvPr name="TextBox 16" id="16"/>
          <p:cNvSpPr txBox="true"/>
          <p:nvPr/>
        </p:nvSpPr>
        <p:spPr>
          <a:xfrm rot="0">
            <a:off x="5115296" y="6693718"/>
            <a:ext cx="3914537" cy="3146629"/>
          </a:xfrm>
          <a:prstGeom prst="rect">
            <a:avLst/>
          </a:prstGeom>
        </p:spPr>
        <p:txBody>
          <a:bodyPr anchor="t" rtlCol="false" tIns="0" lIns="0" bIns="0" rIns="0">
            <a:spAutoFit/>
          </a:bodyPr>
          <a:lstStyle/>
          <a:p>
            <a:pPr algn="just">
              <a:lnSpc>
                <a:spcPts val="2798"/>
              </a:lnSpc>
            </a:pPr>
            <a:r>
              <a:rPr lang="en-US" sz="1916">
                <a:solidFill>
                  <a:srgbClr val="FFFFFF"/>
                </a:solidFill>
                <a:latin typeface="DM Sans"/>
              </a:rPr>
              <a:t> The platform may seek to empower users by providing them with tools, resources, or guidance to overcome challenges more easily. It can offer educational materials, tutorials, or step-by-step instructions to help users navigate complex tasks and build confidence in their abilities.</a:t>
            </a:r>
          </a:p>
        </p:txBody>
      </p:sp>
      <p:sp>
        <p:nvSpPr>
          <p:cNvPr name="AutoShape 17" id="17"/>
          <p:cNvSpPr/>
          <p:nvPr/>
        </p:nvSpPr>
        <p:spPr>
          <a:xfrm>
            <a:off x="9220333" y="5143500"/>
            <a:ext cx="0" cy="3893203"/>
          </a:xfrm>
          <a:prstGeom prst="line">
            <a:avLst/>
          </a:prstGeom>
          <a:ln cap="rnd" w="76200">
            <a:solidFill>
              <a:srgbClr val="04001E"/>
            </a:solidFill>
            <a:prstDash val="solid"/>
            <a:headEnd type="none" len="sm" w="sm"/>
            <a:tailEnd type="none" len="sm" w="sm"/>
          </a:ln>
        </p:spPr>
      </p:sp>
      <p:grpSp>
        <p:nvGrpSpPr>
          <p:cNvPr name="Group 18" id="18"/>
          <p:cNvGrpSpPr>
            <a:grpSpLocks noChangeAspect="true"/>
          </p:cNvGrpSpPr>
          <p:nvPr/>
        </p:nvGrpSpPr>
        <p:grpSpPr>
          <a:xfrm rot="0">
            <a:off x="9985516" y="3509328"/>
            <a:ext cx="2878546" cy="2878546"/>
            <a:chOff x="0" y="0"/>
            <a:chExt cx="6350000" cy="6350000"/>
          </a:xfrm>
        </p:grpSpPr>
        <p:sp>
          <p:nvSpPr>
            <p:cNvPr name="Freeform 19" id="19"/>
            <p:cNvSpPr/>
            <p:nvPr/>
          </p:nvSpPr>
          <p:spPr>
            <a:xfrm flipH="false" flipV="false" rot="0">
              <a:off x="88900" y="88900"/>
              <a:ext cx="6172200" cy="6172200"/>
            </a:xfrm>
            <a:custGeom>
              <a:avLst/>
              <a:gdLst/>
              <a:ahLst/>
              <a:cxnLst/>
              <a:rect r="r" b="b" t="t" l="l"/>
              <a:pathLst>
                <a:path h="6172200" w="6172200">
                  <a:moveTo>
                    <a:pt x="6172200" y="5864860"/>
                  </a:moveTo>
                  <a:cubicBezTo>
                    <a:pt x="6172200" y="6033770"/>
                    <a:pt x="6035040" y="6170930"/>
                    <a:pt x="5866130" y="6170930"/>
                  </a:cubicBezTo>
                  <a:lnTo>
                    <a:pt x="307340" y="6170930"/>
                  </a:lnTo>
                  <a:cubicBezTo>
                    <a:pt x="137160" y="6172200"/>
                    <a:pt x="0" y="6035040"/>
                    <a:pt x="0" y="5864860"/>
                  </a:cubicBezTo>
                  <a:lnTo>
                    <a:pt x="0" y="307340"/>
                  </a:lnTo>
                  <a:cubicBezTo>
                    <a:pt x="0" y="137160"/>
                    <a:pt x="137160" y="0"/>
                    <a:pt x="307340" y="0"/>
                  </a:cubicBezTo>
                  <a:lnTo>
                    <a:pt x="5866130" y="0"/>
                  </a:lnTo>
                  <a:cubicBezTo>
                    <a:pt x="6035040" y="0"/>
                    <a:pt x="6172200" y="137160"/>
                    <a:pt x="6172200" y="307340"/>
                  </a:cubicBezTo>
                  <a:lnTo>
                    <a:pt x="6172200" y="5864860"/>
                  </a:lnTo>
                  <a:close/>
                </a:path>
              </a:pathLst>
            </a:custGeom>
            <a:blipFill>
              <a:blip r:embed="rId5"/>
              <a:stretch>
                <a:fillRect l="-25031" t="0" r="-25031" b="0"/>
              </a:stretch>
            </a:blipFill>
          </p:spPr>
        </p:sp>
        <p:sp>
          <p:nvSpPr>
            <p:cNvPr name="Freeform 20" id="20"/>
            <p:cNvSpPr/>
            <p:nvPr/>
          </p:nvSpPr>
          <p:spPr>
            <a:xfrm flipH="false" flipV="false" rot="0">
              <a:off x="0" y="0"/>
              <a:ext cx="6350000" cy="6350000"/>
            </a:xfrm>
            <a:custGeom>
              <a:avLst/>
              <a:gdLst/>
              <a:ahLst/>
              <a:cxnLst/>
              <a:rect r="r" b="b" t="t" l="l"/>
              <a:pathLst>
                <a:path h="6350000" w="6350000">
                  <a:moveTo>
                    <a:pt x="5953760" y="6350000"/>
                  </a:moveTo>
                  <a:lnTo>
                    <a:pt x="396240" y="6350000"/>
                  </a:lnTo>
                  <a:cubicBezTo>
                    <a:pt x="177800" y="6350000"/>
                    <a:pt x="0" y="6172200"/>
                    <a:pt x="0" y="5953760"/>
                  </a:cubicBezTo>
                  <a:lnTo>
                    <a:pt x="0" y="396240"/>
                  </a:lnTo>
                  <a:cubicBezTo>
                    <a:pt x="0" y="177800"/>
                    <a:pt x="177800" y="0"/>
                    <a:pt x="396240" y="0"/>
                  </a:cubicBezTo>
                  <a:lnTo>
                    <a:pt x="5955030" y="0"/>
                  </a:lnTo>
                  <a:cubicBezTo>
                    <a:pt x="6172200" y="0"/>
                    <a:pt x="6350000" y="177800"/>
                    <a:pt x="6350000" y="396240"/>
                  </a:cubicBezTo>
                  <a:lnTo>
                    <a:pt x="6350000" y="5955030"/>
                  </a:lnTo>
                  <a:cubicBezTo>
                    <a:pt x="6350000" y="6172200"/>
                    <a:pt x="6172200" y="6350000"/>
                    <a:pt x="5953760" y="6350000"/>
                  </a:cubicBezTo>
                  <a:close/>
                  <a:moveTo>
                    <a:pt x="396240" y="179070"/>
                  </a:moveTo>
                  <a:cubicBezTo>
                    <a:pt x="276860" y="179070"/>
                    <a:pt x="179070" y="276860"/>
                    <a:pt x="179070" y="396240"/>
                  </a:cubicBezTo>
                  <a:lnTo>
                    <a:pt x="179070" y="5955030"/>
                  </a:lnTo>
                  <a:cubicBezTo>
                    <a:pt x="179070" y="6074410"/>
                    <a:pt x="276860" y="6172200"/>
                    <a:pt x="396240" y="6172200"/>
                  </a:cubicBezTo>
                  <a:lnTo>
                    <a:pt x="5955030" y="6172200"/>
                  </a:lnTo>
                  <a:cubicBezTo>
                    <a:pt x="6074410" y="6172200"/>
                    <a:pt x="6172200" y="6074410"/>
                    <a:pt x="6172200" y="5955030"/>
                  </a:cubicBezTo>
                  <a:lnTo>
                    <a:pt x="6172200" y="396240"/>
                  </a:lnTo>
                  <a:cubicBezTo>
                    <a:pt x="6172200" y="276860"/>
                    <a:pt x="6074410" y="179070"/>
                    <a:pt x="5955030" y="179070"/>
                  </a:cubicBezTo>
                  <a:lnTo>
                    <a:pt x="396240" y="179070"/>
                  </a:lnTo>
                  <a:close/>
                </a:path>
              </a:pathLst>
            </a:custGeom>
            <a:gradFill rotWithShape="true">
              <a:gsLst>
                <a:gs pos="0">
                  <a:srgbClr val="048AFF">
                    <a:alpha val="100000"/>
                  </a:srgbClr>
                </a:gs>
                <a:gs pos="100000">
                  <a:srgbClr val="B100E8">
                    <a:alpha val="100000"/>
                  </a:srgbClr>
                </a:gs>
              </a:gsLst>
              <a:path path="circle">
                <a:fillToRect l="0" r="100000" t="0" b="100000"/>
              </a:path>
              <a:tileRect r="0" l="-100000" b="0" t="-100000"/>
            </a:gradFill>
          </p:spPr>
        </p:sp>
      </p:grpSp>
      <p:sp>
        <p:nvSpPr>
          <p:cNvPr name="TextBox 21" id="21"/>
          <p:cNvSpPr txBox="true"/>
          <p:nvPr/>
        </p:nvSpPr>
        <p:spPr>
          <a:xfrm rot="0">
            <a:off x="9636298" y="6693718"/>
            <a:ext cx="3513802" cy="3124351"/>
          </a:xfrm>
          <a:prstGeom prst="rect">
            <a:avLst/>
          </a:prstGeom>
        </p:spPr>
        <p:txBody>
          <a:bodyPr anchor="t" rtlCol="false" tIns="0" lIns="0" bIns="0" rIns="0">
            <a:spAutoFit/>
          </a:bodyPr>
          <a:lstStyle/>
          <a:p>
            <a:pPr algn="just">
              <a:lnSpc>
                <a:spcPts val="2520"/>
              </a:lnSpc>
            </a:pPr>
            <a:r>
              <a:rPr lang="en-US" sz="1726">
                <a:solidFill>
                  <a:srgbClr val="FFFFFF"/>
                </a:solidFill>
                <a:latin typeface="DM Sans"/>
              </a:rPr>
              <a:t>The platform may facilitate the sharing of expertise, experiences, and best practices among users. By connecting individuals with diverse backgrounds and skills, it can create a collaborative community where knowledge is exchanged, and collective intelligence is leveraged to tackle challenges effectively.</a:t>
            </a:r>
          </a:p>
        </p:txBody>
      </p:sp>
      <p:sp>
        <p:nvSpPr>
          <p:cNvPr name="AutoShape 22" id="22"/>
          <p:cNvSpPr/>
          <p:nvPr/>
        </p:nvSpPr>
        <p:spPr>
          <a:xfrm>
            <a:off x="13464425" y="5143500"/>
            <a:ext cx="0" cy="3893203"/>
          </a:xfrm>
          <a:prstGeom prst="line">
            <a:avLst/>
          </a:prstGeom>
          <a:ln cap="rnd" w="76200">
            <a:solidFill>
              <a:srgbClr val="04001E"/>
            </a:solidFill>
            <a:prstDash val="solid"/>
            <a:headEnd type="none" len="sm" w="sm"/>
            <a:tailEnd type="none" len="sm" w="sm"/>
          </a:ln>
        </p:spPr>
      </p:sp>
      <p:grpSp>
        <p:nvGrpSpPr>
          <p:cNvPr name="Group 23" id="23"/>
          <p:cNvGrpSpPr>
            <a:grpSpLocks noChangeAspect="true"/>
          </p:cNvGrpSpPr>
          <p:nvPr/>
        </p:nvGrpSpPr>
        <p:grpSpPr>
          <a:xfrm rot="0">
            <a:off x="14229608" y="3509328"/>
            <a:ext cx="2878546" cy="2878546"/>
            <a:chOff x="0" y="0"/>
            <a:chExt cx="6350000" cy="6350000"/>
          </a:xfrm>
        </p:grpSpPr>
        <p:sp>
          <p:nvSpPr>
            <p:cNvPr name="Freeform 24" id="24"/>
            <p:cNvSpPr/>
            <p:nvPr/>
          </p:nvSpPr>
          <p:spPr>
            <a:xfrm flipH="false" flipV="false" rot="0">
              <a:off x="88900" y="88900"/>
              <a:ext cx="6172200" cy="6172200"/>
            </a:xfrm>
            <a:custGeom>
              <a:avLst/>
              <a:gdLst/>
              <a:ahLst/>
              <a:cxnLst/>
              <a:rect r="r" b="b" t="t" l="l"/>
              <a:pathLst>
                <a:path h="6172200" w="6172200">
                  <a:moveTo>
                    <a:pt x="6172200" y="5864860"/>
                  </a:moveTo>
                  <a:cubicBezTo>
                    <a:pt x="6172200" y="6033770"/>
                    <a:pt x="6035040" y="6170930"/>
                    <a:pt x="5866130" y="6170930"/>
                  </a:cubicBezTo>
                  <a:lnTo>
                    <a:pt x="307340" y="6170930"/>
                  </a:lnTo>
                  <a:cubicBezTo>
                    <a:pt x="137160" y="6172200"/>
                    <a:pt x="0" y="6035040"/>
                    <a:pt x="0" y="5864860"/>
                  </a:cubicBezTo>
                  <a:lnTo>
                    <a:pt x="0" y="307340"/>
                  </a:lnTo>
                  <a:cubicBezTo>
                    <a:pt x="0" y="137160"/>
                    <a:pt x="137160" y="0"/>
                    <a:pt x="307340" y="0"/>
                  </a:cubicBezTo>
                  <a:lnTo>
                    <a:pt x="5866130" y="0"/>
                  </a:lnTo>
                  <a:cubicBezTo>
                    <a:pt x="6035040" y="0"/>
                    <a:pt x="6172200" y="137160"/>
                    <a:pt x="6172200" y="307340"/>
                  </a:cubicBezTo>
                  <a:lnTo>
                    <a:pt x="6172200" y="5864860"/>
                  </a:lnTo>
                  <a:close/>
                </a:path>
              </a:pathLst>
            </a:custGeom>
            <a:blipFill>
              <a:blip r:embed="rId6"/>
              <a:stretch>
                <a:fillRect l="-25031" t="0" r="-25031" b="0"/>
              </a:stretch>
            </a:blipFill>
          </p:spPr>
        </p:sp>
        <p:sp>
          <p:nvSpPr>
            <p:cNvPr name="Freeform 25" id="25"/>
            <p:cNvSpPr/>
            <p:nvPr/>
          </p:nvSpPr>
          <p:spPr>
            <a:xfrm flipH="false" flipV="false" rot="0">
              <a:off x="0" y="0"/>
              <a:ext cx="6350000" cy="6350000"/>
            </a:xfrm>
            <a:custGeom>
              <a:avLst/>
              <a:gdLst/>
              <a:ahLst/>
              <a:cxnLst/>
              <a:rect r="r" b="b" t="t" l="l"/>
              <a:pathLst>
                <a:path h="6350000" w="6350000">
                  <a:moveTo>
                    <a:pt x="5953760" y="6350000"/>
                  </a:moveTo>
                  <a:lnTo>
                    <a:pt x="396240" y="6350000"/>
                  </a:lnTo>
                  <a:cubicBezTo>
                    <a:pt x="177800" y="6350000"/>
                    <a:pt x="0" y="6172200"/>
                    <a:pt x="0" y="5953760"/>
                  </a:cubicBezTo>
                  <a:lnTo>
                    <a:pt x="0" y="396240"/>
                  </a:lnTo>
                  <a:cubicBezTo>
                    <a:pt x="0" y="177800"/>
                    <a:pt x="177800" y="0"/>
                    <a:pt x="396240" y="0"/>
                  </a:cubicBezTo>
                  <a:lnTo>
                    <a:pt x="5955030" y="0"/>
                  </a:lnTo>
                  <a:cubicBezTo>
                    <a:pt x="6172200" y="0"/>
                    <a:pt x="6350000" y="177800"/>
                    <a:pt x="6350000" y="396240"/>
                  </a:cubicBezTo>
                  <a:lnTo>
                    <a:pt x="6350000" y="5955030"/>
                  </a:lnTo>
                  <a:cubicBezTo>
                    <a:pt x="6350000" y="6172200"/>
                    <a:pt x="6172200" y="6350000"/>
                    <a:pt x="5953760" y="6350000"/>
                  </a:cubicBezTo>
                  <a:close/>
                  <a:moveTo>
                    <a:pt x="396240" y="179070"/>
                  </a:moveTo>
                  <a:cubicBezTo>
                    <a:pt x="276860" y="179070"/>
                    <a:pt x="179070" y="276860"/>
                    <a:pt x="179070" y="396240"/>
                  </a:cubicBezTo>
                  <a:lnTo>
                    <a:pt x="179070" y="5955030"/>
                  </a:lnTo>
                  <a:cubicBezTo>
                    <a:pt x="179070" y="6074410"/>
                    <a:pt x="276860" y="6172200"/>
                    <a:pt x="396240" y="6172200"/>
                  </a:cubicBezTo>
                  <a:lnTo>
                    <a:pt x="5955030" y="6172200"/>
                  </a:lnTo>
                  <a:cubicBezTo>
                    <a:pt x="6074410" y="6172200"/>
                    <a:pt x="6172200" y="6074410"/>
                    <a:pt x="6172200" y="5955030"/>
                  </a:cubicBezTo>
                  <a:lnTo>
                    <a:pt x="6172200" y="396240"/>
                  </a:lnTo>
                  <a:cubicBezTo>
                    <a:pt x="6172200" y="276860"/>
                    <a:pt x="6074410" y="179070"/>
                    <a:pt x="5955030" y="179070"/>
                  </a:cubicBezTo>
                  <a:lnTo>
                    <a:pt x="396240" y="179070"/>
                  </a:lnTo>
                  <a:close/>
                </a:path>
              </a:pathLst>
            </a:custGeom>
            <a:gradFill rotWithShape="true">
              <a:gsLst>
                <a:gs pos="0">
                  <a:srgbClr val="048AFF">
                    <a:alpha val="100000"/>
                  </a:srgbClr>
                </a:gs>
                <a:gs pos="100000">
                  <a:srgbClr val="B100E8">
                    <a:alpha val="100000"/>
                  </a:srgbClr>
                </a:gs>
              </a:gsLst>
              <a:path path="circle">
                <a:fillToRect l="0" r="100000" t="0" b="100000"/>
              </a:path>
              <a:tileRect r="0" l="-100000" b="0" t="-100000"/>
            </a:gradFill>
          </p:spPr>
        </p:sp>
      </p:grpSp>
      <p:sp>
        <p:nvSpPr>
          <p:cNvPr name="TextBox 26" id="26"/>
          <p:cNvSpPr txBox="true"/>
          <p:nvPr/>
        </p:nvSpPr>
        <p:spPr>
          <a:xfrm rot="0">
            <a:off x="13778750" y="6599679"/>
            <a:ext cx="4109200" cy="3218390"/>
          </a:xfrm>
          <a:prstGeom prst="rect">
            <a:avLst/>
          </a:prstGeom>
        </p:spPr>
        <p:txBody>
          <a:bodyPr anchor="t" rtlCol="false" tIns="0" lIns="0" bIns="0" rIns="0">
            <a:spAutoFit/>
          </a:bodyPr>
          <a:lstStyle/>
          <a:p>
            <a:pPr algn="just">
              <a:lnSpc>
                <a:spcPts val="2573"/>
              </a:lnSpc>
            </a:pPr>
            <a:r>
              <a:rPr lang="en-US" sz="1762">
                <a:solidFill>
                  <a:srgbClr val="FFFFFF"/>
                </a:solidFill>
                <a:latin typeface="DM Sans"/>
              </a:rPr>
              <a:t>Simplifying challenges can help maintain user engagement and motivation. By providing a sense of progress, feedback, and rewards, the platform can make tasks more enjoyable and fulfilling. It may incorporate gamification elements, social interactions, or incentives to encourage users to persist in overcoming challenges.</a:t>
            </a:r>
          </a:p>
        </p:txBody>
      </p:sp>
      <p:sp>
        <p:nvSpPr>
          <p:cNvPr name="TextBox 27" id="27"/>
          <p:cNvSpPr txBox="true"/>
          <p:nvPr/>
        </p:nvSpPr>
        <p:spPr>
          <a:xfrm rot="0">
            <a:off x="5805610" y="2856321"/>
            <a:ext cx="2277319" cy="340288"/>
          </a:xfrm>
          <a:prstGeom prst="rect">
            <a:avLst/>
          </a:prstGeom>
        </p:spPr>
        <p:txBody>
          <a:bodyPr anchor="t" rtlCol="false" tIns="0" lIns="0" bIns="0" rIns="0">
            <a:spAutoFit/>
          </a:bodyPr>
          <a:lstStyle/>
          <a:p>
            <a:pPr algn="ctr">
              <a:lnSpc>
                <a:spcPts val="2706"/>
              </a:lnSpc>
            </a:pPr>
            <a:r>
              <a:rPr lang="en-US" sz="1946">
                <a:solidFill>
                  <a:srgbClr val="B100E8"/>
                </a:solidFill>
                <a:latin typeface="Now Bold"/>
              </a:rPr>
              <a:t>Empowerment</a:t>
            </a:r>
          </a:p>
        </p:txBody>
      </p:sp>
      <p:sp>
        <p:nvSpPr>
          <p:cNvPr name="TextBox 28" id="28"/>
          <p:cNvSpPr txBox="true"/>
          <p:nvPr/>
        </p:nvSpPr>
        <p:spPr>
          <a:xfrm rot="0">
            <a:off x="10286129" y="2667451"/>
            <a:ext cx="2277319" cy="679928"/>
          </a:xfrm>
          <a:prstGeom prst="rect">
            <a:avLst/>
          </a:prstGeom>
        </p:spPr>
        <p:txBody>
          <a:bodyPr anchor="t" rtlCol="false" tIns="0" lIns="0" bIns="0" rIns="0">
            <a:spAutoFit/>
          </a:bodyPr>
          <a:lstStyle/>
          <a:p>
            <a:pPr algn="ctr">
              <a:lnSpc>
                <a:spcPts val="2706"/>
              </a:lnSpc>
            </a:pPr>
            <a:r>
              <a:rPr lang="en-US" sz="1946">
                <a:solidFill>
                  <a:srgbClr val="B100E8"/>
                </a:solidFill>
                <a:latin typeface="Now Bold"/>
              </a:rPr>
              <a:t>EffiKnowledge Sharingciency</a:t>
            </a:r>
          </a:p>
        </p:txBody>
      </p:sp>
      <p:sp>
        <p:nvSpPr>
          <p:cNvPr name="TextBox 29" id="29"/>
          <p:cNvSpPr txBox="true"/>
          <p:nvPr/>
        </p:nvSpPr>
        <p:spPr>
          <a:xfrm rot="0">
            <a:off x="14447812" y="2686501"/>
            <a:ext cx="2277319" cy="679928"/>
          </a:xfrm>
          <a:prstGeom prst="rect">
            <a:avLst/>
          </a:prstGeom>
        </p:spPr>
        <p:txBody>
          <a:bodyPr anchor="t" rtlCol="false" tIns="0" lIns="0" bIns="0" rIns="0">
            <a:spAutoFit/>
          </a:bodyPr>
          <a:lstStyle/>
          <a:p>
            <a:pPr algn="ctr">
              <a:lnSpc>
                <a:spcPts val="2706"/>
              </a:lnSpc>
            </a:pPr>
            <a:r>
              <a:rPr lang="en-US" sz="1946">
                <a:solidFill>
                  <a:srgbClr val="B100E8"/>
                </a:solidFill>
                <a:latin typeface="Now Bold"/>
              </a:rPr>
              <a:t>Engagement and Motivation</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21875" r="0" b="21875"/>
          <a:stretch>
            <a:fillRect/>
          </a:stretch>
        </p:blipFill>
        <p:spPr>
          <a:xfrm flipH="true" flipV="true">
            <a:off x="0" y="0"/>
            <a:ext cx="18288000" cy="10287000"/>
          </a:xfrm>
          <a:prstGeom prst="rect">
            <a:avLst/>
          </a:prstGeom>
        </p:spPr>
      </p:pic>
      <p:grpSp>
        <p:nvGrpSpPr>
          <p:cNvPr name="Group 3" id="3"/>
          <p:cNvGrpSpPr/>
          <p:nvPr/>
        </p:nvGrpSpPr>
        <p:grpSpPr>
          <a:xfrm rot="0">
            <a:off x="2384955" y="2616646"/>
            <a:ext cx="2352909" cy="2352909"/>
            <a:chOff x="0" y="0"/>
            <a:chExt cx="812800" cy="812800"/>
          </a:xfrm>
        </p:grpSpPr>
        <p:sp>
          <p:nvSpPr>
            <p:cNvPr name="Freeform 4" id="4"/>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gradFill rotWithShape="true">
              <a:gsLst>
                <a:gs pos="0">
                  <a:srgbClr val="048AFF">
                    <a:alpha val="100000"/>
                  </a:srgbClr>
                </a:gs>
                <a:gs pos="100000">
                  <a:srgbClr val="B100E8">
                    <a:alpha val="100000"/>
                  </a:srgbClr>
                </a:gs>
              </a:gsLst>
              <a:path path="circle">
                <a:fillToRect l="0" r="100000" t="0" b="100000"/>
              </a:path>
              <a:tileRect r="0" l="-100000" b="0" t="-100000"/>
            </a:gradFill>
          </p:spPr>
        </p:sp>
        <p:sp>
          <p:nvSpPr>
            <p:cNvPr name="TextBox 5" id="5"/>
            <p:cNvSpPr txBox="true"/>
            <p:nvPr/>
          </p:nvSpPr>
          <p:spPr>
            <a:xfrm>
              <a:off x="76200" y="66675"/>
              <a:ext cx="660400" cy="669925"/>
            </a:xfrm>
            <a:prstGeom prst="rect">
              <a:avLst/>
            </a:prstGeom>
          </p:spPr>
          <p:txBody>
            <a:bodyPr anchor="ctr" rtlCol="false" tIns="50800" lIns="50800" bIns="50800" rIns="50800"/>
            <a:lstStyle/>
            <a:p>
              <a:pPr algn="ctr">
                <a:lnSpc>
                  <a:spcPts val="3131"/>
                </a:lnSpc>
              </a:pPr>
            </a:p>
          </p:txBody>
        </p:sp>
      </p:grpSp>
      <p:sp>
        <p:nvSpPr>
          <p:cNvPr name="AutoShape 6" id="6"/>
          <p:cNvSpPr/>
          <p:nvPr/>
        </p:nvSpPr>
        <p:spPr>
          <a:xfrm flipH="true">
            <a:off x="4737864" y="3793100"/>
            <a:ext cx="8812272" cy="0"/>
          </a:xfrm>
          <a:prstGeom prst="line">
            <a:avLst/>
          </a:prstGeom>
          <a:ln cap="rnd" w="76200">
            <a:solidFill>
              <a:srgbClr val="3652DD"/>
            </a:solidFill>
            <a:prstDash val="sysDot"/>
            <a:headEnd type="none" len="sm" w="sm"/>
            <a:tailEnd type="none" len="sm" w="sm"/>
          </a:ln>
        </p:spPr>
      </p:sp>
      <p:grpSp>
        <p:nvGrpSpPr>
          <p:cNvPr name="Group 7" id="7"/>
          <p:cNvGrpSpPr/>
          <p:nvPr/>
        </p:nvGrpSpPr>
        <p:grpSpPr>
          <a:xfrm rot="0">
            <a:off x="6106484" y="2616646"/>
            <a:ext cx="2352909" cy="2352909"/>
            <a:chOff x="0" y="0"/>
            <a:chExt cx="812800" cy="812800"/>
          </a:xfrm>
        </p:grpSpPr>
        <p:sp>
          <p:nvSpPr>
            <p:cNvPr name="Freeform 8" id="8"/>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gradFill rotWithShape="true">
              <a:gsLst>
                <a:gs pos="0">
                  <a:srgbClr val="048AFF">
                    <a:alpha val="100000"/>
                  </a:srgbClr>
                </a:gs>
                <a:gs pos="100000">
                  <a:srgbClr val="B100E8">
                    <a:alpha val="100000"/>
                  </a:srgbClr>
                </a:gs>
              </a:gsLst>
              <a:path path="circle">
                <a:fillToRect l="0" r="100000" t="0" b="100000"/>
              </a:path>
              <a:tileRect r="0" l="-100000" b="0" t="-100000"/>
            </a:gradFill>
          </p:spPr>
        </p:sp>
        <p:sp>
          <p:nvSpPr>
            <p:cNvPr name="TextBox 9" id="9"/>
            <p:cNvSpPr txBox="true"/>
            <p:nvPr/>
          </p:nvSpPr>
          <p:spPr>
            <a:xfrm>
              <a:off x="76200" y="66675"/>
              <a:ext cx="660400" cy="669925"/>
            </a:xfrm>
            <a:prstGeom prst="rect">
              <a:avLst/>
            </a:prstGeom>
          </p:spPr>
          <p:txBody>
            <a:bodyPr anchor="ctr" rtlCol="false" tIns="50800" lIns="50800" bIns="50800" rIns="50800"/>
            <a:lstStyle/>
            <a:p>
              <a:pPr algn="ctr">
                <a:lnSpc>
                  <a:spcPts val="3131"/>
                </a:lnSpc>
              </a:pPr>
            </a:p>
          </p:txBody>
        </p:sp>
      </p:grpSp>
      <p:grpSp>
        <p:nvGrpSpPr>
          <p:cNvPr name="Group 10" id="10"/>
          <p:cNvGrpSpPr/>
          <p:nvPr/>
        </p:nvGrpSpPr>
        <p:grpSpPr>
          <a:xfrm rot="0">
            <a:off x="9828310" y="2616646"/>
            <a:ext cx="2352909" cy="2352909"/>
            <a:chOff x="0" y="0"/>
            <a:chExt cx="812800" cy="812800"/>
          </a:xfrm>
        </p:grpSpPr>
        <p:sp>
          <p:nvSpPr>
            <p:cNvPr name="Freeform 11" id="11"/>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gradFill rotWithShape="true">
              <a:gsLst>
                <a:gs pos="0">
                  <a:srgbClr val="048AFF">
                    <a:alpha val="100000"/>
                  </a:srgbClr>
                </a:gs>
                <a:gs pos="100000">
                  <a:srgbClr val="B100E8">
                    <a:alpha val="100000"/>
                  </a:srgbClr>
                </a:gs>
              </a:gsLst>
              <a:path path="circle">
                <a:fillToRect l="0" r="100000" t="0" b="100000"/>
              </a:path>
              <a:tileRect r="0" l="-100000" b="0" t="-100000"/>
            </a:gradFill>
          </p:spPr>
        </p:sp>
        <p:sp>
          <p:nvSpPr>
            <p:cNvPr name="TextBox 12" id="12"/>
            <p:cNvSpPr txBox="true"/>
            <p:nvPr/>
          </p:nvSpPr>
          <p:spPr>
            <a:xfrm>
              <a:off x="76200" y="66675"/>
              <a:ext cx="660400" cy="669925"/>
            </a:xfrm>
            <a:prstGeom prst="rect">
              <a:avLst/>
            </a:prstGeom>
          </p:spPr>
          <p:txBody>
            <a:bodyPr anchor="ctr" rtlCol="false" tIns="50800" lIns="50800" bIns="50800" rIns="50800"/>
            <a:lstStyle/>
            <a:p>
              <a:pPr algn="ctr">
                <a:lnSpc>
                  <a:spcPts val="3131"/>
                </a:lnSpc>
              </a:pPr>
            </a:p>
          </p:txBody>
        </p:sp>
      </p:grpSp>
      <p:grpSp>
        <p:nvGrpSpPr>
          <p:cNvPr name="Group 13" id="13"/>
          <p:cNvGrpSpPr/>
          <p:nvPr/>
        </p:nvGrpSpPr>
        <p:grpSpPr>
          <a:xfrm rot="0">
            <a:off x="13550136" y="2616646"/>
            <a:ext cx="2352909" cy="2352909"/>
            <a:chOff x="0" y="0"/>
            <a:chExt cx="812800" cy="812800"/>
          </a:xfrm>
        </p:grpSpPr>
        <p:sp>
          <p:nvSpPr>
            <p:cNvPr name="Freeform 14" id="14"/>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gradFill rotWithShape="true">
              <a:gsLst>
                <a:gs pos="0">
                  <a:srgbClr val="048AFF">
                    <a:alpha val="100000"/>
                  </a:srgbClr>
                </a:gs>
                <a:gs pos="100000">
                  <a:srgbClr val="B100E8">
                    <a:alpha val="100000"/>
                  </a:srgbClr>
                </a:gs>
              </a:gsLst>
              <a:path path="circle">
                <a:fillToRect l="0" r="100000" t="0" b="100000"/>
              </a:path>
              <a:tileRect r="0" l="-100000" b="0" t="-100000"/>
            </a:gradFill>
          </p:spPr>
        </p:sp>
        <p:sp>
          <p:nvSpPr>
            <p:cNvPr name="TextBox 15" id="15"/>
            <p:cNvSpPr txBox="true"/>
            <p:nvPr/>
          </p:nvSpPr>
          <p:spPr>
            <a:xfrm>
              <a:off x="76200" y="66675"/>
              <a:ext cx="660400" cy="669925"/>
            </a:xfrm>
            <a:prstGeom prst="rect">
              <a:avLst/>
            </a:prstGeom>
          </p:spPr>
          <p:txBody>
            <a:bodyPr anchor="ctr" rtlCol="false" tIns="50800" lIns="50800" bIns="50800" rIns="50800"/>
            <a:lstStyle/>
            <a:p>
              <a:pPr algn="ctr">
                <a:lnSpc>
                  <a:spcPts val="3131"/>
                </a:lnSpc>
              </a:pPr>
            </a:p>
          </p:txBody>
        </p:sp>
      </p:grpSp>
      <p:sp>
        <p:nvSpPr>
          <p:cNvPr name="Freeform 16" id="16"/>
          <p:cNvSpPr/>
          <p:nvPr/>
        </p:nvSpPr>
        <p:spPr>
          <a:xfrm flipH="false" flipV="false" rot="0">
            <a:off x="2911796" y="2894038"/>
            <a:ext cx="1231417" cy="1567776"/>
          </a:xfrm>
          <a:custGeom>
            <a:avLst/>
            <a:gdLst/>
            <a:ahLst/>
            <a:cxnLst/>
            <a:rect r="r" b="b" t="t" l="l"/>
            <a:pathLst>
              <a:path h="1567776" w="1231417">
                <a:moveTo>
                  <a:pt x="0" y="0"/>
                </a:moveTo>
                <a:lnTo>
                  <a:pt x="1231417" y="0"/>
                </a:lnTo>
                <a:lnTo>
                  <a:pt x="1231417" y="1567777"/>
                </a:lnTo>
                <a:lnTo>
                  <a:pt x="0" y="156777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7" id="17"/>
          <p:cNvSpPr/>
          <p:nvPr/>
        </p:nvSpPr>
        <p:spPr>
          <a:xfrm flipH="false" flipV="false" rot="0">
            <a:off x="6563483" y="2976640"/>
            <a:ext cx="1439208" cy="1402573"/>
          </a:xfrm>
          <a:custGeom>
            <a:avLst/>
            <a:gdLst/>
            <a:ahLst/>
            <a:cxnLst/>
            <a:rect r="r" b="b" t="t" l="l"/>
            <a:pathLst>
              <a:path h="1402573" w="1439208">
                <a:moveTo>
                  <a:pt x="0" y="0"/>
                </a:moveTo>
                <a:lnTo>
                  <a:pt x="1439208" y="0"/>
                </a:lnTo>
                <a:lnTo>
                  <a:pt x="1439208" y="1402573"/>
                </a:lnTo>
                <a:lnTo>
                  <a:pt x="0" y="140257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8" id="18"/>
          <p:cNvSpPr/>
          <p:nvPr/>
        </p:nvSpPr>
        <p:spPr>
          <a:xfrm flipH="false" flipV="false" rot="0">
            <a:off x="10338117" y="3114551"/>
            <a:ext cx="1333295" cy="1446375"/>
          </a:xfrm>
          <a:custGeom>
            <a:avLst/>
            <a:gdLst/>
            <a:ahLst/>
            <a:cxnLst/>
            <a:rect r="r" b="b" t="t" l="l"/>
            <a:pathLst>
              <a:path h="1446375" w="1333295">
                <a:moveTo>
                  <a:pt x="0" y="0"/>
                </a:moveTo>
                <a:lnTo>
                  <a:pt x="1333295" y="0"/>
                </a:lnTo>
                <a:lnTo>
                  <a:pt x="1333295" y="1446376"/>
                </a:lnTo>
                <a:lnTo>
                  <a:pt x="0" y="144637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9" id="19"/>
          <p:cNvSpPr/>
          <p:nvPr/>
        </p:nvSpPr>
        <p:spPr>
          <a:xfrm flipH="false" flipV="false" rot="0">
            <a:off x="14030672" y="3109482"/>
            <a:ext cx="1391837" cy="1277959"/>
          </a:xfrm>
          <a:custGeom>
            <a:avLst/>
            <a:gdLst/>
            <a:ahLst/>
            <a:cxnLst/>
            <a:rect r="r" b="b" t="t" l="l"/>
            <a:pathLst>
              <a:path h="1277959" w="1391837">
                <a:moveTo>
                  <a:pt x="0" y="0"/>
                </a:moveTo>
                <a:lnTo>
                  <a:pt x="1391837" y="0"/>
                </a:lnTo>
                <a:lnTo>
                  <a:pt x="1391837" y="1277959"/>
                </a:lnTo>
                <a:lnTo>
                  <a:pt x="0" y="127795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20" id="20"/>
          <p:cNvSpPr txBox="true"/>
          <p:nvPr/>
        </p:nvSpPr>
        <p:spPr>
          <a:xfrm rot="0">
            <a:off x="4226251" y="914400"/>
            <a:ext cx="9835497" cy="949096"/>
          </a:xfrm>
          <a:prstGeom prst="rect">
            <a:avLst/>
          </a:prstGeom>
        </p:spPr>
        <p:txBody>
          <a:bodyPr anchor="t" rtlCol="false" tIns="0" lIns="0" bIns="0" rIns="0">
            <a:spAutoFit/>
          </a:bodyPr>
          <a:lstStyle/>
          <a:p>
            <a:pPr algn="ctr">
              <a:lnSpc>
                <a:spcPts val="7718"/>
              </a:lnSpc>
            </a:pPr>
            <a:r>
              <a:rPr lang="en-US" sz="5553">
                <a:solidFill>
                  <a:srgbClr val="048AFF"/>
                </a:solidFill>
                <a:latin typeface="Now Bold"/>
              </a:rPr>
              <a:t>Our main features</a:t>
            </a:r>
          </a:p>
        </p:txBody>
      </p:sp>
      <p:sp>
        <p:nvSpPr>
          <p:cNvPr name="TextBox 21" id="21"/>
          <p:cNvSpPr txBox="true"/>
          <p:nvPr/>
        </p:nvSpPr>
        <p:spPr>
          <a:xfrm rot="0">
            <a:off x="1189772" y="7022861"/>
            <a:ext cx="2756416" cy="2726954"/>
          </a:xfrm>
          <a:prstGeom prst="rect">
            <a:avLst/>
          </a:prstGeom>
        </p:spPr>
        <p:txBody>
          <a:bodyPr anchor="t" rtlCol="false" tIns="0" lIns="0" bIns="0" rIns="0">
            <a:spAutoFit/>
          </a:bodyPr>
          <a:lstStyle/>
          <a:p>
            <a:pPr algn="just">
              <a:lnSpc>
                <a:spcPts val="2402"/>
              </a:lnSpc>
            </a:pPr>
            <a:r>
              <a:rPr lang="en-US" sz="1645">
                <a:solidFill>
                  <a:srgbClr val="FFFFFF"/>
                </a:solidFill>
                <a:latin typeface="DM Sans"/>
              </a:rPr>
              <a:t> is a security measure used to enhance the protection of digital accounts and systems. It adds an extra layer of security by requiring users to provide two different types of authentication factors to verify their identity.</a:t>
            </a:r>
          </a:p>
        </p:txBody>
      </p:sp>
      <p:sp>
        <p:nvSpPr>
          <p:cNvPr name="TextBox 22" id="22"/>
          <p:cNvSpPr txBox="true"/>
          <p:nvPr/>
        </p:nvSpPr>
        <p:spPr>
          <a:xfrm rot="0">
            <a:off x="1189772" y="5805939"/>
            <a:ext cx="1094341" cy="775183"/>
          </a:xfrm>
          <a:prstGeom prst="rect">
            <a:avLst/>
          </a:prstGeom>
        </p:spPr>
        <p:txBody>
          <a:bodyPr anchor="t" rtlCol="false" tIns="0" lIns="0" bIns="0" rIns="0">
            <a:spAutoFit/>
          </a:bodyPr>
          <a:lstStyle/>
          <a:p>
            <a:pPr algn="just">
              <a:lnSpc>
                <a:spcPts val="6373"/>
              </a:lnSpc>
            </a:pPr>
            <a:r>
              <a:rPr lang="en-US" sz="4585">
                <a:solidFill>
                  <a:srgbClr val="B100E8"/>
                </a:solidFill>
                <a:latin typeface="Now Bold"/>
              </a:rPr>
              <a:t>2FA</a:t>
            </a:r>
          </a:p>
        </p:txBody>
      </p:sp>
      <p:sp>
        <p:nvSpPr>
          <p:cNvPr name="TextBox 23" id="23"/>
          <p:cNvSpPr txBox="true"/>
          <p:nvPr/>
        </p:nvSpPr>
        <p:spPr>
          <a:xfrm rot="0">
            <a:off x="4755182" y="7038903"/>
            <a:ext cx="2809183" cy="2923369"/>
          </a:xfrm>
          <a:prstGeom prst="rect">
            <a:avLst/>
          </a:prstGeom>
        </p:spPr>
        <p:txBody>
          <a:bodyPr anchor="t" rtlCol="false" tIns="0" lIns="0" bIns="0" rIns="0">
            <a:spAutoFit/>
          </a:bodyPr>
          <a:lstStyle/>
          <a:p>
            <a:pPr algn="just">
              <a:lnSpc>
                <a:spcPts val="2141"/>
              </a:lnSpc>
            </a:pPr>
            <a:r>
              <a:rPr lang="en-US" sz="1466">
                <a:solidFill>
                  <a:srgbClr val="FFFFFF"/>
                </a:solidFill>
                <a:latin typeface="DM Sans"/>
              </a:rPr>
              <a:t>validation systems are utilized to assess whether a software application or system meets its intended requirements and specifications. This involves executing tests, simulations, or user trials to verify that the software functions as intended, produces expected outputs, and operates correctly under various scenarios.</a:t>
            </a:r>
          </a:p>
        </p:txBody>
      </p:sp>
      <p:sp>
        <p:nvSpPr>
          <p:cNvPr name="TextBox 24" id="24"/>
          <p:cNvSpPr txBox="true"/>
          <p:nvPr/>
        </p:nvSpPr>
        <p:spPr>
          <a:xfrm rot="0">
            <a:off x="4737864" y="5680922"/>
            <a:ext cx="4129253" cy="1085706"/>
          </a:xfrm>
          <a:prstGeom prst="rect">
            <a:avLst/>
          </a:prstGeom>
        </p:spPr>
        <p:txBody>
          <a:bodyPr anchor="t" rtlCol="false" tIns="0" lIns="0" bIns="0" rIns="0">
            <a:spAutoFit/>
          </a:bodyPr>
          <a:lstStyle/>
          <a:p>
            <a:pPr algn="just">
              <a:lnSpc>
                <a:spcPts val="4397"/>
              </a:lnSpc>
            </a:pPr>
            <a:r>
              <a:rPr lang="en-US" sz="3163">
                <a:solidFill>
                  <a:srgbClr val="B100E8"/>
                </a:solidFill>
                <a:latin typeface="Now Bold Bold"/>
              </a:rPr>
              <a:t>Validation</a:t>
            </a:r>
          </a:p>
          <a:p>
            <a:pPr algn="just">
              <a:lnSpc>
                <a:spcPts val="4397"/>
              </a:lnSpc>
            </a:pPr>
            <a:r>
              <a:rPr lang="en-US" sz="3163">
                <a:solidFill>
                  <a:srgbClr val="B100E8"/>
                </a:solidFill>
                <a:latin typeface="Now Bold Bold"/>
              </a:rPr>
              <a:t>System</a:t>
            </a:r>
          </a:p>
        </p:txBody>
      </p:sp>
      <p:sp>
        <p:nvSpPr>
          <p:cNvPr name="TextBox 25" id="25"/>
          <p:cNvSpPr txBox="true"/>
          <p:nvPr/>
        </p:nvSpPr>
        <p:spPr>
          <a:xfrm rot="0">
            <a:off x="9144000" y="5680922"/>
            <a:ext cx="2250334" cy="1050037"/>
          </a:xfrm>
          <a:prstGeom prst="rect">
            <a:avLst/>
          </a:prstGeom>
        </p:spPr>
        <p:txBody>
          <a:bodyPr anchor="t" rtlCol="false" tIns="0" lIns="0" bIns="0" rIns="0">
            <a:spAutoFit/>
          </a:bodyPr>
          <a:lstStyle/>
          <a:p>
            <a:pPr algn="just">
              <a:lnSpc>
                <a:spcPts val="4257"/>
              </a:lnSpc>
            </a:pPr>
            <a:r>
              <a:rPr lang="en-US" sz="3063">
                <a:solidFill>
                  <a:srgbClr val="B100E8"/>
                </a:solidFill>
                <a:latin typeface="Now Bold Bold"/>
              </a:rPr>
              <a:t>Interview By link</a:t>
            </a:r>
          </a:p>
        </p:txBody>
      </p:sp>
      <p:sp>
        <p:nvSpPr>
          <p:cNvPr name="Freeform 26" id="26"/>
          <p:cNvSpPr/>
          <p:nvPr/>
        </p:nvSpPr>
        <p:spPr>
          <a:xfrm flipH="false" flipV="false" rot="0">
            <a:off x="-4841923" y="-3607562"/>
            <a:ext cx="8403333" cy="8403333"/>
          </a:xfrm>
          <a:custGeom>
            <a:avLst/>
            <a:gdLst/>
            <a:ahLst/>
            <a:cxnLst/>
            <a:rect r="r" b="b" t="t" l="l"/>
            <a:pathLst>
              <a:path h="8403333" w="8403333">
                <a:moveTo>
                  <a:pt x="0" y="0"/>
                </a:moveTo>
                <a:lnTo>
                  <a:pt x="8403332" y="0"/>
                </a:lnTo>
                <a:lnTo>
                  <a:pt x="8403332" y="8403332"/>
                </a:lnTo>
                <a:lnTo>
                  <a:pt x="0" y="840333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27" id="27"/>
          <p:cNvSpPr/>
          <p:nvPr/>
        </p:nvSpPr>
        <p:spPr>
          <a:xfrm flipH="false" flipV="false" rot="0">
            <a:off x="13039888" y="-5722705"/>
            <a:ext cx="11445409" cy="11445409"/>
          </a:xfrm>
          <a:custGeom>
            <a:avLst/>
            <a:gdLst/>
            <a:ahLst/>
            <a:cxnLst/>
            <a:rect r="r" b="b" t="t" l="l"/>
            <a:pathLst>
              <a:path h="11445409" w="11445409">
                <a:moveTo>
                  <a:pt x="0" y="0"/>
                </a:moveTo>
                <a:lnTo>
                  <a:pt x="11445410" y="0"/>
                </a:lnTo>
                <a:lnTo>
                  <a:pt x="11445410" y="11445410"/>
                </a:lnTo>
                <a:lnTo>
                  <a:pt x="0" y="11445410"/>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TextBox 28" id="28"/>
          <p:cNvSpPr txBox="true"/>
          <p:nvPr/>
        </p:nvSpPr>
        <p:spPr>
          <a:xfrm rot="0">
            <a:off x="13858620" y="5927860"/>
            <a:ext cx="4025280" cy="572780"/>
          </a:xfrm>
          <a:prstGeom prst="rect">
            <a:avLst/>
          </a:prstGeom>
        </p:spPr>
        <p:txBody>
          <a:bodyPr anchor="t" rtlCol="false" tIns="0" lIns="0" bIns="0" rIns="0">
            <a:spAutoFit/>
          </a:bodyPr>
          <a:lstStyle/>
          <a:p>
            <a:pPr>
              <a:lnSpc>
                <a:spcPts val="4610"/>
              </a:lnSpc>
            </a:pPr>
            <a:r>
              <a:rPr lang="en-US" sz="3316">
                <a:solidFill>
                  <a:srgbClr val="B100E8"/>
                </a:solidFill>
                <a:latin typeface="Now Bold Bold"/>
              </a:rPr>
              <a:t>Compitition</a:t>
            </a:r>
          </a:p>
        </p:txBody>
      </p:sp>
      <p:sp>
        <p:nvSpPr>
          <p:cNvPr name="TextBox 29" id="29"/>
          <p:cNvSpPr txBox="true"/>
          <p:nvPr/>
        </p:nvSpPr>
        <p:spPr>
          <a:xfrm rot="0">
            <a:off x="13858620" y="7022861"/>
            <a:ext cx="3400680" cy="2894434"/>
          </a:xfrm>
          <a:prstGeom prst="rect">
            <a:avLst/>
          </a:prstGeom>
        </p:spPr>
        <p:txBody>
          <a:bodyPr anchor="t" rtlCol="false" tIns="0" lIns="0" bIns="0" rIns="0">
            <a:spAutoFit/>
          </a:bodyPr>
          <a:lstStyle/>
          <a:p>
            <a:pPr algn="just">
              <a:lnSpc>
                <a:spcPts val="2578"/>
              </a:lnSpc>
            </a:pPr>
            <a:r>
              <a:rPr lang="en-US" sz="1766">
                <a:solidFill>
                  <a:srgbClr val="FFFFFF"/>
                </a:solidFill>
                <a:latin typeface="DM Sans"/>
              </a:rPr>
              <a:t>These challenges often require quick thinking, decisive action, and the ability to adapt on the spot. They can occur in various contexts, such as personal, professional, or technical environments. Here are a few examples of real-time challenges:</a:t>
            </a:r>
          </a:p>
        </p:txBody>
      </p:sp>
      <p:sp>
        <p:nvSpPr>
          <p:cNvPr name="TextBox 30" id="30"/>
          <p:cNvSpPr txBox="true"/>
          <p:nvPr/>
        </p:nvSpPr>
        <p:spPr>
          <a:xfrm rot="0">
            <a:off x="9144000" y="7067478"/>
            <a:ext cx="3360978" cy="2849817"/>
          </a:xfrm>
          <a:prstGeom prst="rect">
            <a:avLst/>
          </a:prstGeom>
        </p:spPr>
        <p:txBody>
          <a:bodyPr anchor="t" rtlCol="false" tIns="0" lIns="0" bIns="0" rIns="0">
            <a:spAutoFit/>
          </a:bodyPr>
          <a:lstStyle/>
          <a:p>
            <a:pPr algn="just">
              <a:lnSpc>
                <a:spcPts val="2548"/>
              </a:lnSpc>
            </a:pPr>
            <a:r>
              <a:rPr lang="en-US" sz="1745">
                <a:solidFill>
                  <a:srgbClr val="FFFFFF"/>
                </a:solidFill>
                <a:latin typeface="DM Sans"/>
              </a:rPr>
              <a:t>These challenges often require quick thinking, decisive action, and the ability to adapt on the spot. They can occur in various contexts, such as personal, professional, or technical environments. Here are a few examples of real-time challenges: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21875" r="0" b="21875"/>
          <a:stretch>
            <a:fillRect/>
          </a:stretch>
        </p:blipFill>
        <p:spPr>
          <a:xfrm flipH="true" flipV="true">
            <a:off x="0" y="0"/>
            <a:ext cx="18288000" cy="10287000"/>
          </a:xfrm>
          <a:prstGeom prst="rect">
            <a:avLst/>
          </a:prstGeom>
        </p:spPr>
      </p:pic>
      <p:sp>
        <p:nvSpPr>
          <p:cNvPr name="Freeform 3" id="3"/>
          <p:cNvSpPr/>
          <p:nvPr/>
        </p:nvSpPr>
        <p:spPr>
          <a:xfrm flipH="false" flipV="false" rot="0">
            <a:off x="-4841923" y="-3607562"/>
            <a:ext cx="8403333" cy="8403333"/>
          </a:xfrm>
          <a:custGeom>
            <a:avLst/>
            <a:gdLst/>
            <a:ahLst/>
            <a:cxnLst/>
            <a:rect r="r" b="b" t="t" l="l"/>
            <a:pathLst>
              <a:path h="8403333" w="8403333">
                <a:moveTo>
                  <a:pt x="0" y="0"/>
                </a:moveTo>
                <a:lnTo>
                  <a:pt x="8403332" y="0"/>
                </a:lnTo>
                <a:lnTo>
                  <a:pt x="8403332" y="8403332"/>
                </a:lnTo>
                <a:lnTo>
                  <a:pt x="0" y="840333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3039888" y="-5722705"/>
            <a:ext cx="11445409" cy="11445409"/>
          </a:xfrm>
          <a:custGeom>
            <a:avLst/>
            <a:gdLst/>
            <a:ahLst/>
            <a:cxnLst/>
            <a:rect r="r" b="b" t="t" l="l"/>
            <a:pathLst>
              <a:path h="11445409" w="11445409">
                <a:moveTo>
                  <a:pt x="0" y="0"/>
                </a:moveTo>
                <a:lnTo>
                  <a:pt x="11445410" y="0"/>
                </a:lnTo>
                <a:lnTo>
                  <a:pt x="11445410" y="11445410"/>
                </a:lnTo>
                <a:lnTo>
                  <a:pt x="0" y="1144541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37092" y="0"/>
            <a:ext cx="18468952" cy="9753225"/>
          </a:xfrm>
          <a:custGeom>
            <a:avLst/>
            <a:gdLst/>
            <a:ahLst/>
            <a:cxnLst/>
            <a:rect r="r" b="b" t="t" l="l"/>
            <a:pathLst>
              <a:path h="9753225" w="18468952">
                <a:moveTo>
                  <a:pt x="0" y="0"/>
                </a:moveTo>
                <a:lnTo>
                  <a:pt x="18468953" y="0"/>
                </a:lnTo>
                <a:lnTo>
                  <a:pt x="18468953" y="9753225"/>
                </a:lnTo>
                <a:lnTo>
                  <a:pt x="0" y="9753225"/>
                </a:lnTo>
                <a:lnTo>
                  <a:pt x="0" y="0"/>
                </a:lnTo>
                <a:close/>
              </a:path>
            </a:pathLst>
          </a:custGeom>
          <a:blipFill>
            <a:blip r:embed="rId7"/>
            <a:stretch>
              <a:fillRect l="-2102" t="-1192" r="-2102"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21875" r="0" b="21875"/>
          <a:stretch>
            <a:fillRect/>
          </a:stretch>
        </p:blipFill>
        <p:spPr>
          <a:xfrm flipH="false" flipV="true">
            <a:off x="0" y="0"/>
            <a:ext cx="18288000" cy="10287000"/>
          </a:xfrm>
          <a:prstGeom prst="rect">
            <a:avLst/>
          </a:prstGeom>
        </p:spPr>
      </p:pic>
      <p:sp>
        <p:nvSpPr>
          <p:cNvPr name="Freeform 3" id="3"/>
          <p:cNvSpPr/>
          <p:nvPr/>
        </p:nvSpPr>
        <p:spPr>
          <a:xfrm flipH="false" flipV="false" rot="-6001244">
            <a:off x="10917706" y="7049713"/>
            <a:ext cx="14283863" cy="12962606"/>
          </a:xfrm>
          <a:custGeom>
            <a:avLst/>
            <a:gdLst/>
            <a:ahLst/>
            <a:cxnLst/>
            <a:rect r="r" b="b" t="t" l="l"/>
            <a:pathLst>
              <a:path h="12962606" w="14283863">
                <a:moveTo>
                  <a:pt x="0" y="0"/>
                </a:moveTo>
                <a:lnTo>
                  <a:pt x="14283863" y="0"/>
                </a:lnTo>
                <a:lnTo>
                  <a:pt x="14283863" y="12962606"/>
                </a:lnTo>
                <a:lnTo>
                  <a:pt x="0" y="12962606"/>
                </a:lnTo>
                <a:lnTo>
                  <a:pt x="0" y="0"/>
                </a:lnTo>
                <a:close/>
              </a:path>
            </a:pathLst>
          </a:custGeom>
          <a:blipFill>
            <a:blip r:embed="rId3"/>
            <a:stretch>
              <a:fillRect l="0" t="0" r="0" b="0"/>
            </a:stretch>
          </a:blipFill>
        </p:spPr>
      </p:sp>
      <p:sp>
        <p:nvSpPr>
          <p:cNvPr name="Freeform 4" id="4"/>
          <p:cNvSpPr/>
          <p:nvPr/>
        </p:nvSpPr>
        <p:spPr>
          <a:xfrm flipH="false" flipV="false" rot="1084654">
            <a:off x="-6628924" y="-8283079"/>
            <a:ext cx="12596877" cy="11431666"/>
          </a:xfrm>
          <a:custGeom>
            <a:avLst/>
            <a:gdLst/>
            <a:ahLst/>
            <a:cxnLst/>
            <a:rect r="r" b="b" t="t" l="l"/>
            <a:pathLst>
              <a:path h="11431666" w="12596877">
                <a:moveTo>
                  <a:pt x="0" y="0"/>
                </a:moveTo>
                <a:lnTo>
                  <a:pt x="12596877" y="0"/>
                </a:lnTo>
                <a:lnTo>
                  <a:pt x="12596877" y="11431667"/>
                </a:lnTo>
                <a:lnTo>
                  <a:pt x="0" y="11431667"/>
                </a:lnTo>
                <a:lnTo>
                  <a:pt x="0" y="0"/>
                </a:lnTo>
                <a:close/>
              </a:path>
            </a:pathLst>
          </a:custGeom>
          <a:blipFill>
            <a:blip r:embed="rId3"/>
            <a:stretch>
              <a:fillRect l="0" t="0" r="0" b="0"/>
            </a:stretch>
          </a:blipFill>
        </p:spPr>
      </p:sp>
      <p:sp>
        <p:nvSpPr>
          <p:cNvPr name="TextBox 5" id="5"/>
          <p:cNvSpPr txBox="true"/>
          <p:nvPr/>
        </p:nvSpPr>
        <p:spPr>
          <a:xfrm rot="0">
            <a:off x="563692" y="6650838"/>
            <a:ext cx="8174050" cy="615106"/>
          </a:xfrm>
          <a:prstGeom prst="rect">
            <a:avLst/>
          </a:prstGeom>
        </p:spPr>
        <p:txBody>
          <a:bodyPr anchor="t" rtlCol="false" tIns="0" lIns="0" bIns="0" rIns="0">
            <a:spAutoFit/>
          </a:bodyPr>
          <a:lstStyle/>
          <a:p>
            <a:pPr algn="ctr">
              <a:lnSpc>
                <a:spcPts val="5088"/>
              </a:lnSpc>
            </a:pPr>
            <a:r>
              <a:rPr lang="en-US" sz="3714">
                <a:solidFill>
                  <a:srgbClr val="B100E8"/>
                </a:solidFill>
                <a:latin typeface="Now Bold"/>
              </a:rPr>
              <a:t>For watching this presentation</a:t>
            </a:r>
          </a:p>
        </p:txBody>
      </p:sp>
      <p:sp>
        <p:nvSpPr>
          <p:cNvPr name="Freeform 6" id="6"/>
          <p:cNvSpPr/>
          <p:nvPr/>
        </p:nvSpPr>
        <p:spPr>
          <a:xfrm flipH="false" flipV="false" rot="0">
            <a:off x="14545481" y="-693771"/>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4">
              <a:alphaModFix amt="67000"/>
              <a:extLst>
                <a:ext uri="{96DAC541-7B7A-43D3-8B79-37D633B846F1}">
                  <asvg:svgBlip xmlns:asvg="http://schemas.microsoft.com/office/drawing/2016/SVG/main" r:embed="rId5"/>
                </a:ext>
              </a:extLst>
            </a:blip>
            <a:stretch>
              <a:fillRect l="0" t="0" r="0" b="0"/>
            </a:stretch>
          </a:blipFill>
        </p:spPr>
      </p:sp>
      <p:sp>
        <p:nvSpPr>
          <p:cNvPr name="TextBox 7" id="7"/>
          <p:cNvSpPr txBox="true"/>
          <p:nvPr/>
        </p:nvSpPr>
        <p:spPr>
          <a:xfrm rot="0">
            <a:off x="-2345218" y="4953000"/>
            <a:ext cx="14437738" cy="1754988"/>
          </a:xfrm>
          <a:prstGeom prst="rect">
            <a:avLst/>
          </a:prstGeom>
        </p:spPr>
        <p:txBody>
          <a:bodyPr anchor="t" rtlCol="false" tIns="0" lIns="0" bIns="0" rIns="0">
            <a:spAutoFit/>
          </a:bodyPr>
          <a:lstStyle/>
          <a:p>
            <a:pPr algn="ctr">
              <a:lnSpc>
                <a:spcPts val="14274"/>
              </a:lnSpc>
            </a:pPr>
            <a:r>
              <a:rPr lang="en-US" sz="10269">
                <a:solidFill>
                  <a:srgbClr val="048AFF"/>
                </a:solidFill>
                <a:latin typeface="Now Bold"/>
              </a:rPr>
              <a:t>THANK YOU</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DAFlcQQbPf0</dc:identifier>
  <dcterms:modified xsi:type="dcterms:W3CDTF">2011-08-01T06:04:30Z</dcterms:modified>
  <cp:revision>1</cp:revision>
  <dc:title>Black and Blue Professional Technology Business Project Presentation</dc:title>
</cp:coreProperties>
</file>